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9" r:id="rId1"/>
  </p:sldMasterIdLst>
  <p:notesMasterIdLst>
    <p:notesMasterId r:id="rId26"/>
  </p:notesMasterIdLst>
  <p:sldIdLst>
    <p:sldId id="2147473464" r:id="rId2"/>
    <p:sldId id="2147473465" r:id="rId3"/>
    <p:sldId id="490" r:id="rId4"/>
    <p:sldId id="1434" r:id="rId5"/>
    <p:sldId id="2147473453" r:id="rId6"/>
    <p:sldId id="2147473454" r:id="rId7"/>
    <p:sldId id="2147473455" r:id="rId8"/>
    <p:sldId id="2147473448" r:id="rId9"/>
    <p:sldId id="2147473449" r:id="rId10"/>
    <p:sldId id="2147473459" r:id="rId11"/>
    <p:sldId id="2147473447" r:id="rId12"/>
    <p:sldId id="2147473462" r:id="rId13"/>
    <p:sldId id="2147473431" r:id="rId14"/>
    <p:sldId id="2147473456" r:id="rId15"/>
    <p:sldId id="2147473463" r:id="rId16"/>
    <p:sldId id="2147473457" r:id="rId17"/>
    <p:sldId id="947" r:id="rId18"/>
    <p:sldId id="2147473434" r:id="rId19"/>
    <p:sldId id="2147473458" r:id="rId20"/>
    <p:sldId id="2147473466" r:id="rId21"/>
    <p:sldId id="2147473467" r:id="rId22"/>
    <p:sldId id="2147473421" r:id="rId23"/>
    <p:sldId id="2147473437" r:id="rId24"/>
    <p:sldId id="470" r:id="rId25"/>
  </p:sldIdLst>
  <p:sldSz cx="13439775" cy="7559675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8883A6-592F-481D-AE04-B5121E996D9D}">
          <p14:sldIdLst>
            <p14:sldId id="2147473464"/>
            <p14:sldId id="2147473465"/>
            <p14:sldId id="490"/>
            <p14:sldId id="1434"/>
            <p14:sldId id="2147473453"/>
            <p14:sldId id="2147473454"/>
            <p14:sldId id="2147473455"/>
            <p14:sldId id="2147473448"/>
            <p14:sldId id="2147473449"/>
            <p14:sldId id="2147473459"/>
            <p14:sldId id="2147473447"/>
            <p14:sldId id="2147473462"/>
            <p14:sldId id="2147473431"/>
            <p14:sldId id="2147473456"/>
            <p14:sldId id="2147473463"/>
            <p14:sldId id="2147473457"/>
            <p14:sldId id="947"/>
            <p14:sldId id="2147473434"/>
            <p14:sldId id="2147473458"/>
            <p14:sldId id="2147473466"/>
            <p14:sldId id="2147473467"/>
            <p14:sldId id="2147473421"/>
            <p14:sldId id="2147473437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0" userDrawn="1">
          <p15:clr>
            <a:srgbClr val="A4A3A4"/>
          </p15:clr>
        </p15:guide>
        <p15:guide id="11" orient="horz" pos="23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90D"/>
    <a:srgbClr val="D7F4D0"/>
    <a:srgbClr val="D0D0CE"/>
    <a:srgbClr val="92D050"/>
    <a:srgbClr val="009A44"/>
    <a:srgbClr val="000000"/>
    <a:srgbClr val="32841F"/>
    <a:srgbClr val="FFFFFF"/>
    <a:srgbClr val="BEF3F9"/>
    <a:srgbClr val="0D8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7" d="100"/>
          <a:sy n="57" d="100"/>
        </p:scale>
        <p:origin x="768" y="28"/>
      </p:cViewPr>
      <p:guideLst>
        <p:guide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25B85-967C-442B-9E34-0C0BE5C0FA20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1683F-68CB-4B34-A4CD-36D2E2AEBF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21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>
                <a:solidFill>
                  <a:srgbClr val="ECECEC"/>
                </a:solidFill>
                <a:effectLst/>
                <a:latin typeface="Söhne"/>
              </a:rPr>
              <a:t>Les macros VBA pour Excel et la RPA sont deux technologies d'automatisation complémentaires. Tandis que les macros VBA se concentrent sur l'automatisation des tâches spécifiques à Excel, la RPA englobe une automatisation plus large qui traverse diverses applications et systèmes. 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683F-68CB-4B34-A4CD-36D2E2AEBF9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373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Kpi</a:t>
            </a:r>
            <a:r>
              <a:rPr lang="fr-FR"/>
              <a:t> =&gt; power bi (qui fait partie de la suite </a:t>
            </a:r>
            <a:r>
              <a:rPr lang="fr-FR" err="1"/>
              <a:t>PowerPlatform</a:t>
            </a:r>
            <a:r>
              <a:rPr lang="fr-FR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683F-68CB-4B34-A4CD-36D2E2AEBF9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722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>
                <a:solidFill>
                  <a:srgbClr val="ECECEC"/>
                </a:solidFill>
                <a:effectLst/>
                <a:latin typeface="Söhne"/>
              </a:rPr>
              <a:t>Les macros VBA pour Excel et la RPA sont deux technologies d'automatisation complémentaires. Tandis que les macros VBA se concentrent sur l'automatisation des tâches spécifiques à Excel, la RPA englobe une automatisation plus large qui traverse diverses applications et systèmes. 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683F-68CB-4B34-A4CD-36D2E2AEBF9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451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Reactive</a:t>
            </a:r>
            <a:r>
              <a:rPr lang="fr-FR"/>
              <a:t> </a:t>
            </a:r>
            <a:r>
              <a:rPr lang="fr-FR" err="1"/>
              <a:t>programming</a:t>
            </a:r>
            <a:r>
              <a:rPr lang="fr-FR"/>
              <a:t> qui est un paradigme qui permet d’ajouter des capacités non bloquantes car un processus métier robuste est bien mais qui ne tombe pas en panne c’est mieux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683F-68CB-4B34-A4CD-36D2E2AEBF9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42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683F-68CB-4B34-A4CD-36D2E2AEBF9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974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683F-68CB-4B34-A4CD-36D2E2AEBF9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63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683F-68CB-4B34-A4CD-36D2E2AEBF9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77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En matière du stack technologique de l’IAOC, le planning soigneusement prédéfini par l’équipe comprenait les techs suivantes:</a:t>
            </a:r>
            <a:br>
              <a:rPr lang="fr-FR"/>
            </a:br>
            <a:endParaRPr lang="fr-FR"/>
          </a:p>
          <a:p>
            <a:r>
              <a:rPr lang="fr-FR"/>
              <a:t>Dans le volet des formation RPA et FA on </a:t>
            </a:r>
            <a:r>
              <a:rPr lang="fr-FR" err="1"/>
              <a:t>tourve</a:t>
            </a:r>
            <a:r>
              <a:rPr lang="fr-FR"/>
              <a:t>, </a:t>
            </a:r>
            <a:r>
              <a:rPr lang="fr-FR" err="1"/>
              <a:t>UIPath</a:t>
            </a:r>
            <a:r>
              <a:rPr lang="fr-FR"/>
              <a:t> pour l’automatisation des processus </a:t>
            </a:r>
            <a:r>
              <a:rPr lang="fr-FR" err="1"/>
              <a:t>robotisès</a:t>
            </a:r>
            <a:r>
              <a:rPr lang="fr-FR"/>
              <a:t>, Redwood pour l’automatisation </a:t>
            </a:r>
            <a:r>
              <a:rPr lang="fr-FR" err="1"/>
              <a:t>financiere</a:t>
            </a:r>
            <a:r>
              <a:rPr lang="fr-FR"/>
              <a:t>, </a:t>
            </a:r>
            <a:r>
              <a:rPr lang="fr-FR" err="1"/>
              <a:t>Powershell</a:t>
            </a:r>
            <a:r>
              <a:rPr lang="fr-FR"/>
              <a:t> pour le </a:t>
            </a:r>
            <a:r>
              <a:rPr lang="fr-FR" err="1"/>
              <a:t>scripting</a:t>
            </a:r>
            <a:r>
              <a:rPr lang="fr-FR"/>
              <a:t> sur </a:t>
            </a:r>
            <a:r>
              <a:rPr lang="fr-FR" err="1"/>
              <a:t>windows</a:t>
            </a:r>
            <a:r>
              <a:rPr lang="fr-FR"/>
              <a:t>, ainsi que les Macros VBA pour le développement sous l’environnement Excel.</a:t>
            </a:r>
          </a:p>
          <a:p>
            <a:endParaRPr lang="fr-FR"/>
          </a:p>
          <a:p>
            <a:r>
              <a:rPr lang="fr-FR"/>
              <a:t>Le deuxième volet consacré pour les techs de la BPMN, avec </a:t>
            </a:r>
            <a:r>
              <a:rPr lang="fr-FR" err="1"/>
              <a:t>Camunda</a:t>
            </a:r>
            <a:r>
              <a:rPr lang="fr-FR"/>
              <a:t> pour tout ce qui est management et orchestration des process </a:t>
            </a:r>
            <a:r>
              <a:rPr lang="fr-FR" err="1"/>
              <a:t>metier</a:t>
            </a:r>
            <a:r>
              <a:rPr lang="fr-FR"/>
              <a:t>, ainsi Java </a:t>
            </a:r>
            <a:r>
              <a:rPr lang="fr-FR" err="1"/>
              <a:t>Reactive</a:t>
            </a:r>
            <a:r>
              <a:rPr lang="fr-FR"/>
              <a:t> pour introduire l’aspect non </a:t>
            </a:r>
            <a:r>
              <a:rPr lang="fr-FR" err="1"/>
              <a:t>blockant</a:t>
            </a:r>
            <a:r>
              <a:rPr lang="fr-FR"/>
              <a:t> et la résilience aux systèmes d’Hyper Automatisation</a:t>
            </a:r>
          </a:p>
          <a:p>
            <a:endParaRPr lang="fr-FR"/>
          </a:p>
          <a:p>
            <a:r>
              <a:rPr lang="fr-FR"/>
              <a:t>Finalement, les formations Cloud et Intelligence Artificielle, avec AWS Cloud et </a:t>
            </a:r>
            <a:r>
              <a:rPr lang="fr-FR" err="1"/>
              <a:t>Gen</a:t>
            </a:r>
            <a:r>
              <a:rPr lang="fr-FR"/>
              <a:t> AI</a:t>
            </a: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683F-68CB-4B34-A4CD-36D2E2AEBF9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19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683F-68CB-4B34-A4CD-36D2E2AEBF9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90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683F-68CB-4B34-A4CD-36D2E2AEBF9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55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2991" y="6950291"/>
            <a:ext cx="5113539" cy="32898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07D16A-6EF9-4DE2-8458-2CDCD04B4FB7}"/>
              </a:ext>
            </a:extLst>
          </p:cNvPr>
          <p:cNvGrpSpPr>
            <a:grpSpLocks noChangeAspect="1"/>
          </p:cNvGrpSpPr>
          <p:nvPr/>
        </p:nvGrpSpPr>
        <p:grpSpPr>
          <a:xfrm>
            <a:off x="475141" y="377999"/>
            <a:ext cx="2528713" cy="382438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DBFCB953-B9BF-42B6-847B-DA23856B8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8767813-7AB9-4998-B464-A4AC6C31A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A7DAAE69-D146-4D67-88B8-32ACAE7E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B2C81ABB-614A-4158-90C3-6B9A9EDFE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A7FFBEDC-B93A-4D88-A4EB-561BFE714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CE965120-5A18-4554-9C08-5048DD7A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8C14172-DEE9-4DDF-92DB-A29732936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34F70600-8B84-4A87-BE16-AA9115300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77E53793-82E1-4677-AD8A-89E69EBD48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69403603-4F0F-46EE-830C-6F2DAD2437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</p:grpSp>
      <p:sp>
        <p:nvSpPr>
          <p:cNvPr id="22" name="Footer Placeholder 8">
            <a:extLst>
              <a:ext uri="{FF2B5EF4-FFF2-40B4-BE49-F238E27FC236}">
                <a16:creationId xmlns:a16="http://schemas.microsoft.com/office/drawing/2014/main" id="{B32B4E7A-2416-4BCF-B3C9-B24031641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83549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3CE753AD-9021-4CE6-976E-DF080DA2BFF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3379344" y="1163188"/>
            <a:ext cx="6702819" cy="50269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0ADFAC3-828D-4F23-BD95-63BA183A9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3550" y="5784085"/>
            <a:ext cx="4525256" cy="997200"/>
          </a:xfrm>
        </p:spPr>
        <p:txBody>
          <a:bodyPr anchor="b">
            <a:noAutofit/>
          </a:bodyPr>
          <a:lstStyle>
            <a:lvl1pPr>
              <a:spcAft>
                <a:spcPts val="600"/>
              </a:spcAft>
              <a:defRPr sz="1000" b="0">
                <a:solidFill>
                  <a:schemeClr val="tx1"/>
                </a:solidFill>
              </a:defRPr>
            </a:lvl1pPr>
            <a:lvl2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0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 sz="10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 sz="10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000">
                <a:solidFill>
                  <a:schemeClr val="bg1"/>
                </a:solidFill>
              </a:defRPr>
            </a:lvl5pPr>
          </a:lstStyle>
          <a:p>
            <a:r>
              <a:rPr lang="fr-FR"/>
              <a:t>Destinataire(s): [Ajouter les NOM Prénom, ou organisme]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55BF450-B48F-49C0-8E9F-04D50570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94" y="5784084"/>
            <a:ext cx="5113539" cy="997200"/>
          </a:xfrm>
        </p:spPr>
        <p:txBody>
          <a:bodyPr anchor="b"/>
          <a:lstStyle>
            <a:lvl1pPr>
              <a:defRPr sz="28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9138ED-0968-4032-A810-5D84ED6F3B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4655" y="6012000"/>
            <a:ext cx="1507011" cy="119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21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50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52991" y="1835674"/>
            <a:ext cx="10226828" cy="5199027"/>
          </a:xfrm>
          <a:prstGeom prst="rect">
            <a:avLst/>
          </a:prstGeom>
        </p:spPr>
        <p:txBody>
          <a:bodyPr/>
          <a:lstStyle>
            <a:lvl1pPr>
              <a:tabLst>
                <a:tab pos="8673671" algn="r"/>
              </a:tabLst>
              <a:defRPr>
                <a:latin typeface="+mn-lt"/>
              </a:defRPr>
            </a:lvl1pPr>
            <a:lvl2pPr>
              <a:tabLst>
                <a:tab pos="8673671" algn="r"/>
              </a:tabLst>
              <a:defRPr>
                <a:latin typeface="+mj-lt"/>
              </a:defRPr>
            </a:lvl2pPr>
            <a:lvl3pPr>
              <a:tabLst>
                <a:tab pos="8673671" algn="r"/>
              </a:tabLst>
              <a:defRPr>
                <a:latin typeface="+mn-lt"/>
              </a:defRPr>
            </a:lvl3pPr>
            <a:lvl4pPr>
              <a:tabLst>
                <a:tab pos="8673671" algn="r"/>
              </a:tabLst>
              <a:defRPr>
                <a:latin typeface="+mn-lt"/>
              </a:defRPr>
            </a:lvl4pPr>
            <a:lvl5pPr>
              <a:tabLst>
                <a:tab pos="6482234" algn="r"/>
              </a:tabLst>
              <a:defRPr baseline="0">
                <a:latin typeface="+mn-lt"/>
              </a:defRPr>
            </a:lvl5pPr>
            <a:lvl6pPr>
              <a:tabLst>
                <a:tab pos="8673671" algn="r"/>
              </a:tabLst>
              <a:defRPr/>
            </a:lvl6pPr>
            <a:lvl7pPr>
              <a:tabLst>
                <a:tab pos="8673671" algn="r"/>
              </a:tabLst>
              <a:defRPr/>
            </a:lvl7pPr>
            <a:lvl8pPr>
              <a:tabLst>
                <a:tab pos="8673671" algn="r"/>
              </a:tabLst>
              <a:defRPr/>
            </a:lvl8pPr>
            <a:lvl9pPr>
              <a:tabLst>
                <a:tab pos="8673671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0" y="320040"/>
            <a:ext cx="12324459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Date Placeholder 7">
            <a:extLst>
              <a:ext uri="{FF2B5EF4-FFF2-40B4-BE49-F238E27FC236}">
                <a16:creationId xmlns:a16="http://schemas.microsoft.com/office/drawing/2014/main" id="{0F9BE5D8-B03E-49A0-9138-7092C9D20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D650288F-6B2A-4410-B558-D205D601A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9465B3A-0C43-4654-AC18-4CD147548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8913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0" y="320040"/>
            <a:ext cx="12333794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008160" y="1875921"/>
            <a:ext cx="6878625" cy="515877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52990" y="1835674"/>
            <a:ext cx="4912517" cy="5199027"/>
          </a:xfrm>
          <a:prstGeom prst="rect">
            <a:avLst/>
          </a:prstGeom>
        </p:spPr>
        <p:txBody>
          <a:bodyPr/>
          <a:lstStyle>
            <a:lvl1pPr>
              <a:tabLst>
                <a:tab pos="6482234" algn="r"/>
              </a:tabLst>
              <a:defRPr>
                <a:latin typeface="+mn-lt"/>
              </a:defRPr>
            </a:lvl1pPr>
            <a:lvl2pPr>
              <a:tabLst>
                <a:tab pos="6482234" algn="r"/>
              </a:tabLst>
              <a:defRPr>
                <a:latin typeface="+mj-lt"/>
              </a:defRPr>
            </a:lvl2pPr>
            <a:lvl3pPr>
              <a:tabLst>
                <a:tab pos="6482234" algn="r"/>
              </a:tabLst>
              <a:defRPr>
                <a:latin typeface="+mn-lt"/>
              </a:defRPr>
            </a:lvl3pPr>
            <a:lvl4pPr>
              <a:tabLst>
                <a:tab pos="6482234" algn="r"/>
              </a:tabLst>
              <a:defRPr>
                <a:latin typeface="+mn-lt"/>
              </a:defRPr>
            </a:lvl4pPr>
            <a:lvl5pPr>
              <a:tabLst>
                <a:tab pos="6482234" algn="r"/>
              </a:tabLst>
              <a:defRPr baseline="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Date Placeholder 7">
            <a:extLst>
              <a:ext uri="{FF2B5EF4-FFF2-40B4-BE49-F238E27FC236}">
                <a16:creationId xmlns:a16="http://schemas.microsoft.com/office/drawing/2014/main" id="{4CB9361A-00E4-41C6-AC03-EC1904D56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F82CA36D-F772-4443-B7DC-D12351666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EDFB9643-54B4-4F88-BDC5-F33675EEF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17580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90" y="320040"/>
            <a:ext cx="12333794" cy="33855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552990" y="1835674"/>
            <a:ext cx="12308127" cy="51990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954A5705-7C03-4097-8784-E61EAC697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CC7F319D-F0C3-46E0-B165-4015EA3A1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65C72B26-E5A7-4CB8-A69C-EC4605201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3530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04747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52990" y="320040"/>
            <a:ext cx="12304747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52990" y="1874170"/>
            <a:ext cx="12308127" cy="51577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472C0370-6559-492D-84D1-56D82FAE3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2DCF9C5B-A919-40F2-B822-537C1D83E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F74D121A-9310-4C8E-81EE-EF8FC7482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20649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04747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52990" y="320040"/>
            <a:ext cx="12304747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52990" y="1874170"/>
            <a:ext cx="12308127" cy="51577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62"/>
            </a:lvl6pPr>
            <a:lvl7pPr>
              <a:defRPr sz="2062"/>
            </a:lvl7pPr>
            <a:lvl8pPr>
              <a:defRPr sz="2062"/>
            </a:lvl8pPr>
            <a:lvl9pPr>
              <a:defRPr sz="2062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37C34959-DC6D-4FDE-BCFB-481E19704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2D56BAA8-A077-444B-BBF3-4F9DE0556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BAB6C61-715B-4D63-8E28-C90BC7FB8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95378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33794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0" y="320040"/>
            <a:ext cx="12333794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52991" y="2261952"/>
            <a:ext cx="12333792" cy="44853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52991" y="1874172"/>
            <a:ext cx="12333792" cy="39373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52990" y="6747285"/>
            <a:ext cx="12333794" cy="28741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116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2D380E8B-906B-4F04-BDAC-2BE1B2AA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77DBFAD8-437C-4021-A8B8-0A9881B2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4826019E-0AA6-4F8B-9D83-F94D4E09B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8138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33794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0" y="320040"/>
            <a:ext cx="12333794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52991" y="2261949"/>
            <a:ext cx="3912824" cy="448533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52991" y="1835673"/>
            <a:ext cx="3926935" cy="43223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755942" y="2261949"/>
            <a:ext cx="3926125" cy="448533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755943" y="1835673"/>
            <a:ext cx="3926123" cy="43223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958082" y="2261949"/>
            <a:ext cx="3928701" cy="448533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958084" y="1828901"/>
            <a:ext cx="3928703" cy="43900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52991" y="6747285"/>
            <a:ext cx="12308129" cy="28741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Date Placeholder 7">
            <a:extLst>
              <a:ext uri="{FF2B5EF4-FFF2-40B4-BE49-F238E27FC236}">
                <a16:creationId xmlns:a16="http://schemas.microsoft.com/office/drawing/2014/main" id="{ED732CA7-E83C-49FA-9693-F3019398F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20" name="Footer Placeholder 8">
            <a:extLst>
              <a:ext uri="{FF2B5EF4-FFF2-40B4-BE49-F238E27FC236}">
                <a16:creationId xmlns:a16="http://schemas.microsoft.com/office/drawing/2014/main" id="{EFF4014B-6BF7-4976-9C2E-E6D6B59FA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3A9A2DF1-449A-48B3-9291-27DC0008B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09884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0" y="320040"/>
            <a:ext cx="12349192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49192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52990" y="1835674"/>
            <a:ext cx="5848571" cy="5199025"/>
          </a:xfrm>
          <a:prstGeom prst="rect">
            <a:avLst/>
          </a:prstGeom>
        </p:spPr>
        <p:txBody>
          <a:bodyPr/>
          <a:lstStyle>
            <a:lvl1pPr>
              <a:tabLst>
                <a:tab pos="6482234" algn="r"/>
              </a:tabLst>
              <a:defRPr/>
            </a:lvl1pPr>
            <a:lvl2pPr>
              <a:tabLst>
                <a:tab pos="6482234" algn="r"/>
              </a:tabLst>
              <a:defRPr/>
            </a:lvl2pPr>
            <a:lvl3pPr>
              <a:tabLst>
                <a:tab pos="6482234" algn="r"/>
              </a:tabLst>
              <a:defRPr/>
            </a:lvl3pPr>
            <a:lvl4pPr>
              <a:tabLst>
                <a:tab pos="6482234" algn="r"/>
              </a:tabLst>
              <a:defRPr/>
            </a:lvl4pPr>
            <a:lvl5pPr>
              <a:tabLst>
                <a:tab pos="6482234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7034650" y="1835674"/>
            <a:ext cx="5867535" cy="5199025"/>
          </a:xfrm>
          <a:prstGeom prst="rect">
            <a:avLst/>
          </a:prstGeom>
        </p:spPr>
        <p:txBody>
          <a:bodyPr/>
          <a:lstStyle>
            <a:lvl1pPr>
              <a:tabLst>
                <a:tab pos="6482234" algn="r"/>
              </a:tabLst>
              <a:defRPr/>
            </a:lvl1pPr>
            <a:lvl2pPr>
              <a:tabLst>
                <a:tab pos="6482234" algn="r"/>
              </a:tabLst>
              <a:defRPr/>
            </a:lvl2pPr>
            <a:lvl3pPr>
              <a:tabLst>
                <a:tab pos="6482234" algn="r"/>
              </a:tabLst>
              <a:defRPr/>
            </a:lvl3pPr>
            <a:lvl4pPr>
              <a:tabLst>
                <a:tab pos="6482234" algn="r"/>
              </a:tabLst>
              <a:defRPr/>
            </a:lvl4pPr>
            <a:lvl5pPr>
              <a:tabLst>
                <a:tab pos="6482234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Date Placeholder 7">
            <a:extLst>
              <a:ext uri="{FF2B5EF4-FFF2-40B4-BE49-F238E27FC236}">
                <a16:creationId xmlns:a16="http://schemas.microsoft.com/office/drawing/2014/main" id="{97A56A03-0E75-4282-B35F-958ACA872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94296A86-662C-4F5F-B73C-2792A8154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54A13BCF-961A-4773-B60D-77CB408D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02833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33794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0" y="320040"/>
            <a:ext cx="12333794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552991" y="1835674"/>
            <a:ext cx="5848573" cy="5199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6482234" algn="r"/>
              </a:tabLst>
              <a:defRPr sz="1600"/>
            </a:lvl1pPr>
            <a:lvl2pPr>
              <a:tabLst>
                <a:tab pos="6482234" algn="r"/>
              </a:tabLst>
              <a:defRPr sz="1600"/>
            </a:lvl2pPr>
            <a:lvl3pPr>
              <a:tabLst>
                <a:tab pos="6482234" algn="r"/>
              </a:tabLst>
              <a:defRPr sz="1600"/>
            </a:lvl3pPr>
            <a:lvl4pPr>
              <a:tabLst>
                <a:tab pos="6482234" algn="r"/>
              </a:tabLst>
              <a:defRPr sz="1600"/>
            </a:lvl4pPr>
            <a:lvl5pPr>
              <a:tabLst>
                <a:tab pos="6482234" algn="r"/>
              </a:tabLst>
              <a:defRPr sz="1600" baseline="0"/>
            </a:lvl5pPr>
            <a:lvl6pPr>
              <a:defRPr sz="2062"/>
            </a:lvl6pPr>
            <a:lvl7pPr>
              <a:defRPr sz="2062"/>
            </a:lvl7pPr>
            <a:lvl8pPr>
              <a:defRPr sz="2062"/>
            </a:lvl8pPr>
            <a:lvl9pPr>
              <a:defRPr sz="2062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7037363" y="1835674"/>
            <a:ext cx="5849422" cy="5199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6482234" algn="r"/>
              </a:tabLst>
              <a:defRPr sz="1600"/>
            </a:lvl1pPr>
            <a:lvl2pPr>
              <a:tabLst>
                <a:tab pos="6482234" algn="r"/>
              </a:tabLst>
              <a:defRPr sz="1600"/>
            </a:lvl2pPr>
            <a:lvl3pPr>
              <a:tabLst>
                <a:tab pos="6482234" algn="r"/>
              </a:tabLst>
              <a:defRPr sz="1600"/>
            </a:lvl3pPr>
            <a:lvl4pPr>
              <a:tabLst>
                <a:tab pos="6482234" algn="r"/>
              </a:tabLst>
              <a:defRPr sz="1600"/>
            </a:lvl4pPr>
            <a:lvl5pPr>
              <a:tabLst>
                <a:tab pos="6482234" algn="r"/>
              </a:tabLst>
              <a:defRPr sz="1600" baseline="0"/>
            </a:lvl5pPr>
            <a:lvl6pPr>
              <a:defRPr sz="2062"/>
            </a:lvl6pPr>
            <a:lvl7pPr>
              <a:defRPr sz="2062"/>
            </a:lvl7pPr>
            <a:lvl8pPr>
              <a:defRPr sz="2062"/>
            </a:lvl8pPr>
            <a:lvl9pPr>
              <a:defRPr sz="2062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7">
            <a:extLst>
              <a:ext uri="{FF2B5EF4-FFF2-40B4-BE49-F238E27FC236}">
                <a16:creationId xmlns:a16="http://schemas.microsoft.com/office/drawing/2014/main" id="{55684825-8195-4496-9A16-446AFCBD2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1EF54C9F-9501-41BF-94B0-B2CA0260F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BBC657A0-88BB-485F-9FB8-367FB5122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0393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552991" y="1835673"/>
            <a:ext cx="5903233" cy="4911612"/>
          </a:xfrm>
          <a:prstGeom prst="rect">
            <a:avLst/>
          </a:prstGeom>
        </p:spPr>
        <p:txBody>
          <a:bodyPr/>
          <a:lstStyle>
            <a:lvl1pPr>
              <a:tabLst>
                <a:tab pos="6482234" algn="r"/>
              </a:tabLst>
              <a:defRPr/>
            </a:lvl1pPr>
            <a:lvl2pPr>
              <a:tabLst>
                <a:tab pos="6482234" algn="r"/>
              </a:tabLst>
              <a:defRPr/>
            </a:lvl2pPr>
            <a:lvl3pPr>
              <a:tabLst>
                <a:tab pos="6482234" algn="r"/>
              </a:tabLst>
              <a:defRPr/>
            </a:lvl3pPr>
            <a:lvl4pPr>
              <a:tabLst>
                <a:tab pos="6482234" algn="r"/>
              </a:tabLst>
              <a:defRPr/>
            </a:lvl4pPr>
            <a:lvl5pPr>
              <a:tabLst>
                <a:tab pos="6482234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990209" y="2342433"/>
            <a:ext cx="5896578" cy="4404850"/>
          </a:xfr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990209" y="1835672"/>
            <a:ext cx="5896578" cy="46373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33794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0" y="320040"/>
            <a:ext cx="12333794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52990" y="6747285"/>
            <a:ext cx="12333794" cy="28741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0B054244-B15E-4D52-894F-DF588179C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C8407D95-089C-4125-A3EC-446E01AEE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28EEB498-78F1-40A4-A677-3143EF7E7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3752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-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2991" y="6950291"/>
            <a:ext cx="5113539" cy="32898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07D16A-6EF9-4DE2-8458-2CDCD04B4FB7}"/>
              </a:ext>
            </a:extLst>
          </p:cNvPr>
          <p:cNvGrpSpPr>
            <a:grpSpLocks noChangeAspect="1"/>
          </p:cNvGrpSpPr>
          <p:nvPr/>
        </p:nvGrpSpPr>
        <p:grpSpPr>
          <a:xfrm>
            <a:off x="475141" y="377999"/>
            <a:ext cx="2528713" cy="382438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DBFCB953-B9BF-42B6-847B-DA23856B8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8767813-7AB9-4998-B464-A4AC6C31A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A7DAAE69-D146-4D67-88B8-32ACAE7E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B2C81ABB-614A-4158-90C3-6B9A9EDFE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A7FFBEDC-B93A-4D88-A4EB-561BFE714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CE965120-5A18-4554-9C08-5048DD7A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8C14172-DEE9-4DDF-92DB-A29732936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34F70600-8B84-4A87-BE16-AA9115300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77E53793-82E1-4677-AD8A-89E69EBD48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69403603-4F0F-46EE-830C-6F2DAD2437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</p:grpSp>
      <p:sp>
        <p:nvSpPr>
          <p:cNvPr id="22" name="Footer Placeholder 8">
            <a:extLst>
              <a:ext uri="{FF2B5EF4-FFF2-40B4-BE49-F238E27FC236}">
                <a16:creationId xmlns:a16="http://schemas.microsoft.com/office/drawing/2014/main" id="{B32B4E7A-2416-4BCF-B3C9-B24031641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83549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3CE753AD-9021-4CE6-976E-DF080DA2BFF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3379344" y="1163188"/>
            <a:ext cx="6702819" cy="50269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0ADFAC3-828D-4F23-BD95-63BA183A9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3550" y="5784084"/>
            <a:ext cx="4525256" cy="998146"/>
          </a:xfrm>
        </p:spPr>
        <p:txBody>
          <a:bodyPr anchor="b">
            <a:noAutofit/>
          </a:bodyPr>
          <a:lstStyle>
            <a:lvl1pPr>
              <a:spcAft>
                <a:spcPts val="600"/>
              </a:spcAft>
              <a:defRPr sz="1000" b="0">
                <a:solidFill>
                  <a:schemeClr val="tx1"/>
                </a:solidFill>
              </a:defRPr>
            </a:lvl1pPr>
            <a:lvl2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0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 sz="10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 sz="10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000">
                <a:solidFill>
                  <a:schemeClr val="bg1"/>
                </a:solidFill>
              </a:defRPr>
            </a:lvl5pPr>
          </a:lstStyle>
          <a:p>
            <a:r>
              <a:rPr lang="fr-FR"/>
              <a:t>Destinataire(s): [Ajouter les NOM Prénom, ou organisme]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55BF450-B48F-49C0-8E9F-04D50570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94" y="5784085"/>
            <a:ext cx="5113539" cy="998145"/>
          </a:xfrm>
        </p:spPr>
        <p:txBody>
          <a:bodyPr anchor="b"/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327673-1413-4DDD-9B6F-FD99E249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84655" y="6012000"/>
            <a:ext cx="1507011" cy="119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45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50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990204" y="2342433"/>
            <a:ext cx="5896579" cy="44048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990207" y="1835672"/>
            <a:ext cx="5896579" cy="46373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33794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0" y="320040"/>
            <a:ext cx="12333794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52991" y="6747285"/>
            <a:ext cx="12308129" cy="28741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552990" y="2342433"/>
            <a:ext cx="5885482" cy="44048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52991" y="1835672"/>
            <a:ext cx="5885484" cy="46373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Date Placeholder 7">
            <a:extLst>
              <a:ext uri="{FF2B5EF4-FFF2-40B4-BE49-F238E27FC236}">
                <a16:creationId xmlns:a16="http://schemas.microsoft.com/office/drawing/2014/main" id="{95AF6FF6-C08E-451B-819E-48462A458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CBAE5FD5-2F5D-438E-BC70-DAC282B9D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99AC8E73-FD21-4684-AABF-F6910E699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0730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1" y="320040"/>
            <a:ext cx="12333792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52991" y="1835674"/>
            <a:ext cx="4885430" cy="5199027"/>
          </a:xfrm>
          <a:prstGeom prst="rect">
            <a:avLst/>
          </a:prstGeom>
        </p:spPr>
        <p:txBody>
          <a:bodyPr/>
          <a:lstStyle>
            <a:lvl1pPr>
              <a:tabLst>
                <a:tab pos="6482234" algn="r"/>
              </a:tabLst>
              <a:defRPr/>
            </a:lvl1pPr>
            <a:lvl2pPr>
              <a:tabLst>
                <a:tab pos="6482234" algn="r"/>
              </a:tabLst>
              <a:defRPr/>
            </a:lvl2pPr>
            <a:lvl3pPr>
              <a:tabLst>
                <a:tab pos="6482234" algn="r"/>
              </a:tabLst>
              <a:defRPr/>
            </a:lvl3pPr>
            <a:lvl4pPr>
              <a:tabLst>
                <a:tab pos="6482234" algn="r"/>
              </a:tabLst>
              <a:defRPr/>
            </a:lvl4pPr>
            <a:lvl5pPr>
              <a:tabLst>
                <a:tab pos="6482234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6008159" y="1874171"/>
            <a:ext cx="6878625" cy="5160528"/>
          </a:xfrm>
          <a:prstGeom prst="rect">
            <a:avLst/>
          </a:prstGeom>
        </p:spPr>
        <p:txBody>
          <a:bodyPr/>
          <a:lstStyle>
            <a:lvl1pPr>
              <a:tabLst>
                <a:tab pos="6482234" algn="r"/>
              </a:tabLst>
              <a:defRPr/>
            </a:lvl1pPr>
            <a:lvl2pPr>
              <a:tabLst>
                <a:tab pos="6482234" algn="r"/>
              </a:tabLst>
              <a:defRPr/>
            </a:lvl2pPr>
            <a:lvl3pPr>
              <a:tabLst>
                <a:tab pos="6482234" algn="r"/>
              </a:tabLst>
              <a:defRPr/>
            </a:lvl3pPr>
            <a:lvl4pPr>
              <a:tabLst>
                <a:tab pos="6482234" algn="r"/>
              </a:tabLst>
              <a:defRPr/>
            </a:lvl4pPr>
            <a:lvl5pPr>
              <a:tabLst>
                <a:tab pos="6482234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33794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Date Placeholder 7">
            <a:extLst>
              <a:ext uri="{FF2B5EF4-FFF2-40B4-BE49-F238E27FC236}">
                <a16:creationId xmlns:a16="http://schemas.microsoft.com/office/drawing/2014/main" id="{F14FEB2A-8432-413A-A456-6CDA5525A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11C7FD25-3A1F-4600-90F6-984420B26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0D35987E-2542-47A0-BF29-D70712E47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91735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0" y="320040"/>
            <a:ext cx="12333794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8353431" y="1828388"/>
            <a:ext cx="4533354" cy="52063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6482234" algn="r"/>
              </a:tabLst>
              <a:defRPr sz="2100">
                <a:solidFill>
                  <a:schemeClr val="accent3"/>
                </a:solidFill>
              </a:defRPr>
            </a:lvl1pPr>
            <a:lvl2pPr>
              <a:tabLst>
                <a:tab pos="6482234" algn="r"/>
              </a:tabLst>
              <a:defRPr/>
            </a:lvl2pPr>
            <a:lvl3pPr>
              <a:tabLst>
                <a:tab pos="6482234" algn="r"/>
              </a:tabLst>
              <a:defRPr/>
            </a:lvl3pPr>
            <a:lvl4pPr>
              <a:tabLst>
                <a:tab pos="6482234" algn="r"/>
              </a:tabLst>
              <a:defRPr/>
            </a:lvl4pPr>
            <a:lvl5pPr>
              <a:tabLst>
                <a:tab pos="6482234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52990" y="1835672"/>
            <a:ext cx="7172231" cy="5199026"/>
          </a:xfrm>
          <a:prstGeom prst="rect">
            <a:avLst/>
          </a:prstGeom>
        </p:spPr>
        <p:txBody>
          <a:bodyPr/>
          <a:lstStyle>
            <a:lvl1pPr>
              <a:tabLst>
                <a:tab pos="6482234" algn="r"/>
              </a:tabLst>
              <a:defRPr/>
            </a:lvl1pPr>
            <a:lvl2pPr>
              <a:tabLst>
                <a:tab pos="6482234" algn="r"/>
              </a:tabLst>
              <a:defRPr/>
            </a:lvl2pPr>
            <a:lvl3pPr>
              <a:tabLst>
                <a:tab pos="6482234" algn="r"/>
              </a:tabLst>
              <a:defRPr/>
            </a:lvl3pPr>
            <a:lvl4pPr>
              <a:tabLst>
                <a:tab pos="6482234" algn="r"/>
              </a:tabLst>
              <a:defRPr/>
            </a:lvl4pPr>
            <a:lvl5pPr>
              <a:tabLst>
                <a:tab pos="6482234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1" y="649225"/>
            <a:ext cx="12333792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Date Placeholder 7">
            <a:extLst>
              <a:ext uri="{FF2B5EF4-FFF2-40B4-BE49-F238E27FC236}">
                <a16:creationId xmlns:a16="http://schemas.microsoft.com/office/drawing/2014/main" id="{24624CF9-6D70-4211-A650-E9BE2C10F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7C762785-DDF5-4011-8148-921079883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93579AEC-628E-4D68-BC23-268E889C4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605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90" y="320040"/>
            <a:ext cx="12333794" cy="33855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2991" y="1874171"/>
            <a:ext cx="2989556" cy="1388917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67737" y="1874171"/>
            <a:ext cx="2989556" cy="1388917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782483" y="1874171"/>
            <a:ext cx="2989556" cy="1388917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97231" y="1874171"/>
            <a:ext cx="2989556" cy="1388917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2991" y="3443853"/>
            <a:ext cx="2998891" cy="359084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27366" indent="-227366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0"/>
              </a:spcAft>
              <a:defRPr baseline="0"/>
            </a:lvl5pPr>
            <a:lvl6pPr marL="459371" indent="-227366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0"/>
              </a:spcAft>
              <a:defRPr/>
            </a:lvl7pPr>
            <a:lvl8pPr marL="459371" indent="-227366">
              <a:spcAft>
                <a:spcPts val="0"/>
              </a:spcAft>
              <a:defRPr/>
            </a:lvl8pPr>
            <a:lvl9pPr marL="459371" indent="-227366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796486" y="3439830"/>
            <a:ext cx="2989556" cy="359486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27366" indent="-227366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0"/>
              </a:spcAft>
              <a:defRPr baseline="0"/>
            </a:lvl5pPr>
            <a:lvl6pPr marL="459371" indent="-227366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0"/>
              </a:spcAft>
              <a:defRPr/>
            </a:lvl7pPr>
            <a:lvl8pPr marL="459371" indent="-227366">
              <a:spcAft>
                <a:spcPts val="0"/>
              </a:spcAft>
              <a:defRPr/>
            </a:lvl8pPr>
            <a:lvl9pPr marL="459371" indent="-227366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679406" y="3443853"/>
            <a:ext cx="2989556" cy="359084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27366" indent="-227366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0"/>
              </a:spcAft>
              <a:defRPr baseline="0"/>
            </a:lvl5pPr>
            <a:lvl6pPr marL="459371" indent="-227366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0"/>
              </a:spcAft>
              <a:defRPr/>
            </a:lvl7pPr>
            <a:lvl8pPr marL="459371" indent="-227366">
              <a:spcAft>
                <a:spcPts val="0"/>
              </a:spcAft>
              <a:defRPr/>
            </a:lvl8pPr>
            <a:lvl9pPr marL="459371" indent="-227366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913565" y="3426555"/>
            <a:ext cx="2973223" cy="3608141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27366" indent="-227366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0"/>
              </a:spcAft>
              <a:defRPr baseline="0"/>
            </a:lvl5pPr>
            <a:lvl6pPr marL="459371" indent="-227366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0"/>
              </a:spcAft>
              <a:defRPr/>
            </a:lvl7pPr>
            <a:lvl8pPr marL="459371" indent="-227366">
              <a:spcAft>
                <a:spcPts val="0"/>
              </a:spcAft>
              <a:defRPr/>
            </a:lvl8pPr>
            <a:lvl9pPr marL="459371" indent="-227366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52991" y="649225"/>
            <a:ext cx="12333795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Date Placeholder 7">
            <a:extLst>
              <a:ext uri="{FF2B5EF4-FFF2-40B4-BE49-F238E27FC236}">
                <a16:creationId xmlns:a16="http://schemas.microsoft.com/office/drawing/2014/main" id="{6CEA9E4F-59F0-4D08-83DF-EC879D57E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CAFBA71F-4368-43FD-9156-937E0C9D4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282A4A18-9409-4068-806C-99A791647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4256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90" y="320040"/>
            <a:ext cx="12333794" cy="338554"/>
          </a:xfrm>
        </p:spPr>
        <p:txBody>
          <a:bodyPr>
            <a:sp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55583" y="1881842"/>
            <a:ext cx="6058482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18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61083" y="1874171"/>
            <a:ext cx="6035405" cy="67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18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5583" y="4481101"/>
            <a:ext cx="6058482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18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61083" y="4481101"/>
            <a:ext cx="6035405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18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552990" y="2072587"/>
            <a:ext cx="2169413" cy="162701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861081" y="2072587"/>
            <a:ext cx="2169413" cy="162701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552990" y="4691687"/>
            <a:ext cx="2169413" cy="162701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861081" y="4691687"/>
            <a:ext cx="2169413" cy="162701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986966" y="2072587"/>
            <a:ext cx="3624506" cy="2142900"/>
          </a:xfrm>
        </p:spPr>
        <p:txBody>
          <a:bodyPr/>
          <a:lstStyle>
            <a:lvl1pPr>
              <a:spcAft>
                <a:spcPts val="0"/>
              </a:spcAft>
              <a:defRPr b="1">
                <a:latin typeface="+mj-lt"/>
              </a:defRPr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9255898" y="2072587"/>
            <a:ext cx="3640592" cy="21429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986966" y="4691687"/>
            <a:ext cx="3624506" cy="21429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9255898" y="4691687"/>
            <a:ext cx="3640592" cy="21429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04747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76EEA-1E52-4D3C-80ED-6243878A60CE}"/>
              </a:ext>
            </a:extLst>
          </p:cNvPr>
          <p:cNvSpPr/>
          <p:nvPr/>
        </p:nvSpPr>
        <p:spPr>
          <a:xfrm>
            <a:off x="552991" y="1881842"/>
            <a:ext cx="6058482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C3849E-5B87-4E89-A696-B1A8AE50A843}"/>
              </a:ext>
            </a:extLst>
          </p:cNvPr>
          <p:cNvSpPr/>
          <p:nvPr/>
        </p:nvSpPr>
        <p:spPr>
          <a:xfrm>
            <a:off x="6861083" y="1874171"/>
            <a:ext cx="6035405" cy="67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37EC39-0EB2-483C-9B36-B0052D120453}"/>
              </a:ext>
            </a:extLst>
          </p:cNvPr>
          <p:cNvSpPr/>
          <p:nvPr/>
        </p:nvSpPr>
        <p:spPr>
          <a:xfrm>
            <a:off x="552991" y="4481101"/>
            <a:ext cx="6058482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D336B3-2575-4F6E-9BAD-8C32D75B6E63}"/>
              </a:ext>
            </a:extLst>
          </p:cNvPr>
          <p:cNvSpPr/>
          <p:nvPr/>
        </p:nvSpPr>
        <p:spPr>
          <a:xfrm>
            <a:off x="6861083" y="4481101"/>
            <a:ext cx="6035405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25" name="Date Placeholder 7">
            <a:extLst>
              <a:ext uri="{FF2B5EF4-FFF2-40B4-BE49-F238E27FC236}">
                <a16:creationId xmlns:a16="http://schemas.microsoft.com/office/drawing/2014/main" id="{CBDC6718-CD9E-4364-AECA-A7D373D5B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26" name="Footer Placeholder 8">
            <a:extLst>
              <a:ext uri="{FF2B5EF4-FFF2-40B4-BE49-F238E27FC236}">
                <a16:creationId xmlns:a16="http://schemas.microsoft.com/office/drawing/2014/main" id="{C148113E-7764-4986-85D9-B371FA648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F9942D63-C1A4-465E-8957-901189ACC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76094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90" y="320040"/>
            <a:ext cx="12333794" cy="338554"/>
          </a:xfrm>
        </p:spPr>
        <p:txBody>
          <a:bodyPr>
            <a:sp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52990" y="1874172"/>
            <a:ext cx="4073932" cy="217340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5804" y="1874172"/>
            <a:ext cx="4060984" cy="217340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749991" y="1874172"/>
            <a:ext cx="4031933" cy="217340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552991" y="4224318"/>
            <a:ext cx="4060978" cy="23095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743514" y="4224318"/>
            <a:ext cx="4031933" cy="23095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825804" y="4224318"/>
            <a:ext cx="4060984" cy="23095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52990" y="649225"/>
            <a:ext cx="12304747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6" name="Date Placeholder 7">
            <a:extLst>
              <a:ext uri="{FF2B5EF4-FFF2-40B4-BE49-F238E27FC236}">
                <a16:creationId xmlns:a16="http://schemas.microsoft.com/office/drawing/2014/main" id="{9B5C8316-3CEF-4DBC-BF1A-47B234294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CC6C909E-D857-46B3-B524-8F4D0466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8" name="Slide Number Placeholder 9">
            <a:extLst>
              <a:ext uri="{FF2B5EF4-FFF2-40B4-BE49-F238E27FC236}">
                <a16:creationId xmlns:a16="http://schemas.microsoft.com/office/drawing/2014/main" id="{E469438D-A5E2-4F64-BD77-F25CEA2C6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59557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33794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0" y="320040"/>
            <a:ext cx="12333794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317524C9-DD10-403F-A87D-207150BFD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B86EFAE8-ABBA-4E2F-80F6-EC40FFDEB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C1BF10A-1652-4030-AB20-071B6A48C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787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990" y="320040"/>
            <a:ext cx="12333794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317524C9-DD10-403F-A87D-207150BFD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B86EFAE8-ABBA-4E2F-80F6-EC40FFDEB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C1BF10A-1652-4030-AB20-071B6A48C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56646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2991" y="2047982"/>
            <a:ext cx="6026320" cy="1868920"/>
          </a:xfrm>
        </p:spPr>
        <p:txBody>
          <a:bodyPr/>
          <a:lstStyle>
            <a:lvl1pPr>
              <a:spcAft>
                <a:spcPts val="1289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885454" y="2047982"/>
            <a:ext cx="6001332" cy="1868920"/>
          </a:xfrm>
        </p:spPr>
        <p:txBody>
          <a:bodyPr/>
          <a:lstStyle>
            <a:lvl1pPr>
              <a:spcAft>
                <a:spcPts val="1289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90" y="320040"/>
            <a:ext cx="12333794" cy="338554"/>
          </a:xfrm>
        </p:spPr>
        <p:txBody>
          <a:bodyPr>
            <a:sp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55583" y="1879865"/>
            <a:ext cx="6026320" cy="58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5454" y="1879865"/>
            <a:ext cx="6011033" cy="58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5257620" y="2054624"/>
            <a:ext cx="1334064" cy="605474"/>
          </a:xfrm>
        </p:spPr>
        <p:txBody>
          <a:bodyPr/>
          <a:lstStyle>
            <a:lvl1pPr marL="0" marR="0" indent="0" algn="l" defTabSz="1178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9"/>
              </a:spcAft>
              <a:buClrTx/>
              <a:buSzTx/>
              <a:buFont typeface="Arial" panose="020B0604020202020204" pitchFamily="34" charset="0"/>
              <a:buNone/>
              <a:tabLst/>
              <a:defRPr sz="1160"/>
            </a:lvl1pPr>
          </a:lstStyle>
          <a:p>
            <a:pPr>
              <a:spcBef>
                <a:spcPct val="0"/>
              </a:spcBef>
            </a:pPr>
            <a:r>
              <a:rPr lang="en-US" sz="1547" noProof="0">
                <a:solidFill>
                  <a:schemeClr val="bg1"/>
                </a:solidFill>
              </a:rPr>
              <a:t>Co-brand</a:t>
            </a:r>
            <a:br>
              <a:rPr lang="en-US" sz="1547" noProof="0">
                <a:solidFill>
                  <a:schemeClr val="bg1"/>
                </a:solidFill>
              </a:rPr>
            </a:br>
            <a:r>
              <a:rPr lang="en-US" sz="1547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1491514" y="2047984"/>
            <a:ext cx="1371493" cy="605474"/>
          </a:xfrm>
        </p:spPr>
        <p:txBody>
          <a:bodyPr/>
          <a:lstStyle>
            <a:lvl1pPr marL="0" marR="0" indent="0" algn="l" defTabSz="1178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9"/>
              </a:spcAft>
              <a:buClrTx/>
              <a:buSzTx/>
              <a:buFont typeface="Arial" panose="020B0604020202020204" pitchFamily="34" charset="0"/>
              <a:buNone/>
              <a:tabLst/>
              <a:defRPr sz="1160"/>
            </a:lvl1pPr>
          </a:lstStyle>
          <a:p>
            <a:pPr>
              <a:spcBef>
                <a:spcPct val="0"/>
              </a:spcBef>
            </a:pPr>
            <a:r>
              <a:rPr lang="en-US" sz="1547" noProof="0">
                <a:solidFill>
                  <a:schemeClr val="bg1"/>
                </a:solidFill>
              </a:rPr>
              <a:t>Co-brand</a:t>
            </a:r>
            <a:br>
              <a:rPr lang="en-US" sz="1547" noProof="0">
                <a:solidFill>
                  <a:schemeClr val="bg1"/>
                </a:solidFill>
              </a:rPr>
            </a:br>
            <a:r>
              <a:rPr lang="en-US" sz="1547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33794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DB6A6-081D-47AE-B102-5F147C322548}"/>
              </a:ext>
            </a:extLst>
          </p:cNvPr>
          <p:cNvSpPr/>
          <p:nvPr/>
        </p:nvSpPr>
        <p:spPr>
          <a:xfrm>
            <a:off x="552991" y="1879865"/>
            <a:ext cx="6026320" cy="58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93F86-C856-4EF0-B7D3-046C51438F3B}"/>
              </a:ext>
            </a:extLst>
          </p:cNvPr>
          <p:cNvSpPr/>
          <p:nvPr/>
        </p:nvSpPr>
        <p:spPr>
          <a:xfrm>
            <a:off x="6885454" y="1879865"/>
            <a:ext cx="6011033" cy="58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15" name="Date Placeholder 7">
            <a:extLst>
              <a:ext uri="{FF2B5EF4-FFF2-40B4-BE49-F238E27FC236}">
                <a16:creationId xmlns:a16="http://schemas.microsoft.com/office/drawing/2014/main" id="{67CEC321-A536-4D16-A5D7-8EDA1A9A6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A3A04753-70FD-46E2-B3FE-FEF33BD07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8" name="Slide Number Placeholder 9">
            <a:extLst>
              <a:ext uri="{FF2B5EF4-FFF2-40B4-BE49-F238E27FC236}">
                <a16:creationId xmlns:a16="http://schemas.microsoft.com/office/drawing/2014/main" id="{1C6415DA-9C37-40C1-ABEF-E4C3F41AD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899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2991" y="2047982"/>
            <a:ext cx="6028653" cy="1868920"/>
          </a:xfrm>
        </p:spPr>
        <p:txBody>
          <a:bodyPr/>
          <a:lstStyle>
            <a:lvl1pPr>
              <a:spcAft>
                <a:spcPts val="1289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885455" y="2047982"/>
            <a:ext cx="6012919" cy="1868920"/>
          </a:xfrm>
        </p:spPr>
        <p:txBody>
          <a:bodyPr/>
          <a:lstStyle>
            <a:lvl1pPr>
              <a:spcAft>
                <a:spcPts val="1289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90" y="320040"/>
            <a:ext cx="12333794" cy="33855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555583" y="1879865"/>
            <a:ext cx="6026320" cy="58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GB" sz="1418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5454" y="1879865"/>
            <a:ext cx="6011033" cy="58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GB" sz="1418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1491514" y="2047984"/>
            <a:ext cx="1371493" cy="605474"/>
          </a:xfrm>
        </p:spPr>
        <p:txBody>
          <a:bodyPr/>
          <a:lstStyle>
            <a:lvl1pPr marL="0" marR="0" indent="0" algn="l" defTabSz="1178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9"/>
              </a:spcAft>
              <a:buClrTx/>
              <a:buSzTx/>
              <a:buFont typeface="Arial" panose="020B0604020202020204" pitchFamily="34" charset="0"/>
              <a:buNone/>
              <a:tabLst/>
              <a:defRPr sz="1160"/>
            </a:lvl1pPr>
          </a:lstStyle>
          <a:p>
            <a:pPr>
              <a:spcBef>
                <a:spcPct val="0"/>
              </a:spcBef>
            </a:pPr>
            <a:r>
              <a:rPr lang="en-US" sz="1547">
                <a:solidFill>
                  <a:schemeClr val="bg1"/>
                </a:solidFill>
              </a:rPr>
              <a:t>Co-brand</a:t>
            </a:r>
            <a:br>
              <a:rPr lang="en-US" sz="1547">
                <a:solidFill>
                  <a:schemeClr val="bg1"/>
                </a:solidFill>
              </a:rPr>
            </a:br>
            <a:r>
              <a:rPr lang="en-US" sz="1547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52991" y="4684487"/>
            <a:ext cx="6026320" cy="1868920"/>
          </a:xfrm>
        </p:spPr>
        <p:txBody>
          <a:bodyPr/>
          <a:lstStyle>
            <a:lvl1pPr>
              <a:spcAft>
                <a:spcPts val="1289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885456" y="4684487"/>
            <a:ext cx="6011034" cy="1868920"/>
          </a:xfrm>
        </p:spPr>
        <p:txBody>
          <a:bodyPr/>
          <a:lstStyle>
            <a:lvl1pPr>
              <a:spcAft>
                <a:spcPts val="1289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584" y="4523370"/>
            <a:ext cx="6028655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GB" sz="1418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85455" y="4523370"/>
            <a:ext cx="6001949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GB" sz="1418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5241088" y="4691129"/>
            <a:ext cx="1366224" cy="605474"/>
          </a:xfrm>
        </p:spPr>
        <p:txBody>
          <a:bodyPr/>
          <a:lstStyle>
            <a:lvl1pPr marL="0" marR="0" indent="0" algn="l" defTabSz="1178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9"/>
              </a:spcAft>
              <a:buClrTx/>
              <a:buSzTx/>
              <a:buFont typeface="Arial" panose="020B0604020202020204" pitchFamily="34" charset="0"/>
              <a:buNone/>
              <a:tabLst/>
              <a:defRPr sz="1160"/>
            </a:lvl1pPr>
          </a:lstStyle>
          <a:p>
            <a:pPr>
              <a:spcBef>
                <a:spcPct val="0"/>
              </a:spcBef>
            </a:pPr>
            <a:r>
              <a:rPr lang="en-US" sz="1547">
                <a:solidFill>
                  <a:schemeClr val="bg1"/>
                </a:solidFill>
              </a:rPr>
              <a:t>Co-brand</a:t>
            </a:r>
            <a:br>
              <a:rPr lang="en-US" sz="1547">
                <a:solidFill>
                  <a:schemeClr val="bg1"/>
                </a:solidFill>
              </a:rPr>
            </a:br>
            <a:r>
              <a:rPr lang="en-US" sz="1547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1491512" y="4684489"/>
            <a:ext cx="1371492" cy="605474"/>
          </a:xfrm>
        </p:spPr>
        <p:txBody>
          <a:bodyPr/>
          <a:lstStyle>
            <a:lvl1pPr marL="0" marR="0" indent="0" algn="l" defTabSz="1178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9"/>
              </a:spcAft>
              <a:buClrTx/>
              <a:buSzTx/>
              <a:buFont typeface="Arial" panose="020B0604020202020204" pitchFamily="34" charset="0"/>
              <a:buNone/>
              <a:tabLst/>
              <a:defRPr sz="1160"/>
            </a:lvl1pPr>
          </a:lstStyle>
          <a:p>
            <a:pPr>
              <a:spcBef>
                <a:spcPct val="0"/>
              </a:spcBef>
            </a:pPr>
            <a:r>
              <a:rPr lang="en-US" sz="1547">
                <a:solidFill>
                  <a:schemeClr val="bg1"/>
                </a:solidFill>
              </a:rPr>
              <a:t>Co-brand</a:t>
            </a:r>
            <a:br>
              <a:rPr lang="en-US" sz="1547">
                <a:solidFill>
                  <a:schemeClr val="bg1"/>
                </a:solidFill>
              </a:rPr>
            </a:br>
            <a:r>
              <a:rPr lang="en-US" sz="1547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43495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5257620" y="2054624"/>
            <a:ext cx="1334064" cy="605474"/>
          </a:xfrm>
        </p:spPr>
        <p:txBody>
          <a:bodyPr/>
          <a:lstStyle>
            <a:lvl1pPr marL="0" marR="0" indent="0" algn="l" defTabSz="1178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9"/>
              </a:spcAft>
              <a:buClrTx/>
              <a:buSzTx/>
              <a:buFont typeface="Arial" panose="020B0604020202020204" pitchFamily="34" charset="0"/>
              <a:buNone/>
              <a:tabLst/>
              <a:defRPr sz="1160"/>
            </a:lvl1pPr>
          </a:lstStyle>
          <a:p>
            <a:pPr>
              <a:spcBef>
                <a:spcPct val="0"/>
              </a:spcBef>
            </a:pPr>
            <a:r>
              <a:rPr lang="en-US" sz="1547">
                <a:solidFill>
                  <a:schemeClr val="bg1"/>
                </a:solidFill>
              </a:rPr>
              <a:t>Co-brand</a:t>
            </a:r>
            <a:br>
              <a:rPr lang="en-US" sz="1547">
                <a:solidFill>
                  <a:schemeClr val="bg1"/>
                </a:solidFill>
              </a:rPr>
            </a:br>
            <a:r>
              <a:rPr lang="en-US" sz="1547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85C88C-90C6-43DC-9A4C-58A4C0BA1F97}"/>
              </a:ext>
            </a:extLst>
          </p:cNvPr>
          <p:cNvSpPr/>
          <p:nvPr/>
        </p:nvSpPr>
        <p:spPr>
          <a:xfrm>
            <a:off x="552991" y="1879865"/>
            <a:ext cx="6026320" cy="58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3583D3-2ECA-4EAE-ABCB-5AE52087BD26}"/>
              </a:ext>
            </a:extLst>
          </p:cNvPr>
          <p:cNvSpPr/>
          <p:nvPr/>
        </p:nvSpPr>
        <p:spPr>
          <a:xfrm>
            <a:off x="6885454" y="1879865"/>
            <a:ext cx="6011033" cy="58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F893-FB10-474A-AC95-BCC33ECE8AAB}"/>
              </a:ext>
            </a:extLst>
          </p:cNvPr>
          <p:cNvSpPr/>
          <p:nvPr/>
        </p:nvSpPr>
        <p:spPr>
          <a:xfrm>
            <a:off x="552991" y="4523370"/>
            <a:ext cx="6028655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D7F804-E5A5-48DB-81A1-D1AC213808D6}"/>
              </a:ext>
            </a:extLst>
          </p:cNvPr>
          <p:cNvSpPr/>
          <p:nvPr/>
        </p:nvSpPr>
        <p:spPr>
          <a:xfrm>
            <a:off x="6885455" y="4523370"/>
            <a:ext cx="6001949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289"/>
              </a:spcAft>
            </a:pPr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25" name="Date Placeholder 7">
            <a:extLst>
              <a:ext uri="{FF2B5EF4-FFF2-40B4-BE49-F238E27FC236}">
                <a16:creationId xmlns:a16="http://schemas.microsoft.com/office/drawing/2014/main" id="{DCEDF1EA-9CD5-48DB-A1FD-614EB9405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26" name="Footer Placeholder 8">
            <a:extLst>
              <a:ext uri="{FF2B5EF4-FFF2-40B4-BE49-F238E27FC236}">
                <a16:creationId xmlns:a16="http://schemas.microsoft.com/office/drawing/2014/main" id="{675D992B-DE0B-47B5-812A-B8D74F935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8FC4EE35-2ED9-44D9-9B81-566E4332B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41013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52991" y="1880187"/>
            <a:ext cx="11619805" cy="1755329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52991" y="3779839"/>
            <a:ext cx="11619805" cy="17268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589294" indent="0">
              <a:buNone/>
              <a:defRPr sz="2578">
                <a:solidFill>
                  <a:schemeClr val="tx1">
                    <a:tint val="75000"/>
                  </a:schemeClr>
                </a:solidFill>
              </a:defRPr>
            </a:lvl2pPr>
            <a:lvl3pPr marL="11785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3pPr>
            <a:lvl4pPr marL="1767882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4pPr>
            <a:lvl5pPr marL="2357176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5pPr>
            <a:lvl6pPr marL="2946470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6pPr>
            <a:lvl7pPr marL="3535764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7pPr>
            <a:lvl8pPr marL="4125058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8pPr>
            <a:lvl9pPr marL="4714352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65157939-548B-4915-86E8-E80B6FA22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B27E5292-9E6C-47AF-827C-D64AEBA60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EBDC2BA-D778-4D35-90CE-7B2BBF121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940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90" y="320040"/>
            <a:ext cx="12333794" cy="341519"/>
          </a:xfrm>
        </p:spPr>
        <p:txBody>
          <a:bodyPr>
            <a:sp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762126" y="1880514"/>
            <a:ext cx="3920063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5584" y="1874173"/>
            <a:ext cx="3924343" cy="658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45850" y="1880514"/>
            <a:ext cx="3950639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95790" y="2040871"/>
            <a:ext cx="3902934" cy="423923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52991" y="2040871"/>
            <a:ext cx="3924343" cy="423923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959850" y="2040871"/>
            <a:ext cx="3936638" cy="423923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04747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20A274-4ADB-4809-84D4-900FDD40E432}"/>
              </a:ext>
            </a:extLst>
          </p:cNvPr>
          <p:cNvSpPr/>
          <p:nvPr/>
        </p:nvSpPr>
        <p:spPr>
          <a:xfrm>
            <a:off x="4789493" y="1880514"/>
            <a:ext cx="3920063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AE089E-4A0A-4EC7-9961-71221BF50F81}"/>
              </a:ext>
            </a:extLst>
          </p:cNvPr>
          <p:cNvSpPr/>
          <p:nvPr/>
        </p:nvSpPr>
        <p:spPr>
          <a:xfrm>
            <a:off x="552991" y="1874173"/>
            <a:ext cx="3924343" cy="658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F94FD0-40C2-4639-AF6C-A43126827B59}"/>
              </a:ext>
            </a:extLst>
          </p:cNvPr>
          <p:cNvSpPr/>
          <p:nvPr/>
        </p:nvSpPr>
        <p:spPr>
          <a:xfrm>
            <a:off x="8945850" y="1880514"/>
            <a:ext cx="3950639" cy="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18" noProof="0">
              <a:solidFill>
                <a:schemeClr val="bg1"/>
              </a:solidFill>
            </a:endParaRPr>
          </a:p>
        </p:txBody>
      </p:sp>
      <p:sp>
        <p:nvSpPr>
          <p:cNvPr id="17" name="Date Placeholder 7">
            <a:extLst>
              <a:ext uri="{FF2B5EF4-FFF2-40B4-BE49-F238E27FC236}">
                <a16:creationId xmlns:a16="http://schemas.microsoft.com/office/drawing/2014/main" id="{DE6A0F71-6D0E-4A55-B047-B94C086A1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FBDF4EDC-A7B2-4776-BF9A-72EF267B1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CA4D96F2-B396-4810-8F75-DC976A3E6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32440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90" y="320040"/>
            <a:ext cx="12333794" cy="338554"/>
          </a:xfrm>
        </p:spPr>
        <p:txBody>
          <a:bodyPr>
            <a:sp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2991" y="2817517"/>
            <a:ext cx="2857275" cy="374213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0027842" y="2817517"/>
            <a:ext cx="2857275" cy="374213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764067" y="2817517"/>
            <a:ext cx="2857275" cy="374213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895955" y="2817517"/>
            <a:ext cx="2857275" cy="374213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289"/>
              </a:spcAft>
              <a:defRPr/>
            </a:lvl2pPr>
            <a:lvl3pPr marL="0" indent="0">
              <a:spcAft>
                <a:spcPts val="1289"/>
              </a:spcAft>
              <a:buNone/>
              <a:defRPr/>
            </a:lvl3pPr>
            <a:lvl4pPr marL="227366" indent="-227366">
              <a:spcAft>
                <a:spcPts val="1289"/>
              </a:spcAft>
              <a:buFont typeface="Arial" panose="020B0604020202020204" pitchFamily="34" charset="0"/>
              <a:buChar char="•"/>
              <a:defRPr/>
            </a:lvl4pPr>
            <a:lvl5pPr marL="459371" indent="-227366">
              <a:spcAft>
                <a:spcPts val="1289"/>
              </a:spcAft>
              <a:defRPr baseline="0"/>
            </a:lvl5pPr>
            <a:lvl6pPr marL="459371" indent="-227366">
              <a:spcAft>
                <a:spcPts val="1289"/>
              </a:spcAft>
              <a:buFont typeface="Verdana" panose="020B0604030504040204" pitchFamily="34" charset="0"/>
              <a:buChar char="−"/>
              <a:defRPr/>
            </a:lvl6pPr>
            <a:lvl7pPr marL="459371" indent="-227366">
              <a:spcAft>
                <a:spcPts val="1289"/>
              </a:spcAft>
              <a:defRPr/>
            </a:lvl7pPr>
            <a:lvl8pPr marL="459371" indent="-227366">
              <a:spcAft>
                <a:spcPts val="1289"/>
              </a:spcAft>
              <a:defRPr/>
            </a:lvl8pPr>
            <a:lvl9pPr marL="459371" indent="-227366">
              <a:spcAft>
                <a:spcPts val="1289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649225"/>
            <a:ext cx="12333794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Date Placeholder 7">
            <a:extLst>
              <a:ext uri="{FF2B5EF4-FFF2-40B4-BE49-F238E27FC236}">
                <a16:creationId xmlns:a16="http://schemas.microsoft.com/office/drawing/2014/main" id="{12C6383B-FF54-41B4-8FA9-C8A647495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345A9F0B-5206-4F14-8A42-C81829804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949A261E-323C-4BF4-8FC9-5721D05C3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9559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0329897" y="6633761"/>
            <a:ext cx="2556888" cy="40093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EC6D8E-9CEE-4EB1-BEC9-6B84C8CE6166}"/>
              </a:ext>
            </a:extLst>
          </p:cNvPr>
          <p:cNvGrpSpPr>
            <a:grpSpLocks noChangeAspect="1"/>
          </p:cNvGrpSpPr>
          <p:nvPr/>
        </p:nvGrpSpPr>
        <p:grpSpPr>
          <a:xfrm>
            <a:off x="475141" y="377999"/>
            <a:ext cx="2528713" cy="382438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9" name="Oval 5">
              <a:extLst>
                <a:ext uri="{FF2B5EF4-FFF2-40B4-BE49-F238E27FC236}">
                  <a16:creationId xmlns:a16="http://schemas.microsoft.com/office/drawing/2014/main" id="{0FDB96F3-ABDD-4C18-BECB-D5C606099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6B5272FE-0F6C-45C3-8C84-B054C8376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B7BAE4D7-A295-4DB9-8B55-91A8A2DD8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2E562C0-3721-457F-822B-A0C0EA8E6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CB38A920-B980-4994-BE45-99697FE9F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44" name="Rectangle 10">
              <a:extLst>
                <a:ext uri="{FF2B5EF4-FFF2-40B4-BE49-F238E27FC236}">
                  <a16:creationId xmlns:a16="http://schemas.microsoft.com/office/drawing/2014/main" id="{B8AB7E81-2D45-4F79-82DF-302A4149E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1083FF4-5C95-472A-A37C-3FB3F3BF9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10FEE41E-8814-490E-ACF5-D3FAE6F14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0F5E528D-25B3-49EA-A0AA-812C63624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29FF7858-9A6F-48F9-9245-62C7B5420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863CF-CB32-4FCE-8025-C45C9C7EB4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996" y="4642901"/>
            <a:ext cx="9401819" cy="2391798"/>
          </a:xfrm>
        </p:spPr>
        <p:txBody>
          <a:bodyPr anchor="b">
            <a:normAutofit/>
          </a:bodyPr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9875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28BB-3946-4A78-A46E-126AC3DBEC21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fr-FR"/>
          </a:p>
        </p:txBody>
      </p:sp>
      <p:grpSp>
        <p:nvGrpSpPr>
          <p:cNvPr id="94" name="SP Agenda Section" hidden="1">
            <a:extLst>
              <a:ext uri="{FF2B5EF4-FFF2-40B4-BE49-F238E27FC236}">
                <a16:creationId xmlns:a16="http://schemas.microsoft.com/office/drawing/2014/main" id="{BEFAC56D-F5CD-42EA-8D01-D8FBA733AFCC}"/>
              </a:ext>
            </a:extLst>
          </p:cNvPr>
          <p:cNvGrpSpPr/>
          <p:nvPr/>
        </p:nvGrpSpPr>
        <p:grpSpPr>
          <a:xfrm>
            <a:off x="663957" y="1670773"/>
            <a:ext cx="12222827" cy="407120"/>
            <a:chOff x="528202" y="1750633"/>
            <a:chExt cx="8426968" cy="407120"/>
          </a:xfrm>
        </p:grpSpPr>
        <p:sp>
          <p:nvSpPr>
            <p:cNvPr id="95" name="Section Title" hidden="1">
              <a:extLst>
                <a:ext uri="{FF2B5EF4-FFF2-40B4-BE49-F238E27FC236}">
                  <a16:creationId xmlns:a16="http://schemas.microsoft.com/office/drawing/2014/main" id="{D01E59BC-E2B8-40E9-9F2C-DACF35D20F38}"/>
                </a:ext>
              </a:extLst>
            </p:cNvPr>
            <p:cNvSpPr txBox="1">
              <a:spLocks/>
            </p:cNvSpPr>
            <p:nvPr/>
          </p:nvSpPr>
          <p:spPr>
            <a:xfrm>
              <a:off x="939981" y="1757283"/>
              <a:ext cx="3370436" cy="38704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8186152">
                <a:tabLst>
                  <a:tab pos="8342078" algn="l"/>
                </a:tabLst>
              </a:pPr>
              <a:r>
                <a:rPr lang="en-US" sz="1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96" name="Section Number" hidden="1">
              <a:extLst>
                <a:ext uri="{FF2B5EF4-FFF2-40B4-BE49-F238E27FC236}">
                  <a16:creationId xmlns:a16="http://schemas.microsoft.com/office/drawing/2014/main" id="{CB442904-0CE0-49A9-A203-75E91BFF1A2B}"/>
                </a:ext>
              </a:extLst>
            </p:cNvPr>
            <p:cNvSpPr txBox="1">
              <a:spLocks/>
            </p:cNvSpPr>
            <p:nvPr/>
          </p:nvSpPr>
          <p:spPr>
            <a:xfrm>
              <a:off x="528202" y="1757283"/>
              <a:ext cx="332853" cy="3870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600" b="1">
                  <a:solidFill>
                    <a:srgbClr val="00ABAB"/>
                  </a:solidFill>
                </a:rPr>
                <a:t>&lt;N&gt;</a:t>
              </a:r>
            </a:p>
          </p:txBody>
        </p:sp>
        <p:sp>
          <p:nvSpPr>
            <p:cNvPr id="97" name="Slide Number" hidden="1">
              <a:extLst>
                <a:ext uri="{FF2B5EF4-FFF2-40B4-BE49-F238E27FC236}">
                  <a16:creationId xmlns:a16="http://schemas.microsoft.com/office/drawing/2014/main" id="{031E3DA8-7910-44CE-BEC8-7314EA8293AE}"/>
                </a:ext>
              </a:extLst>
            </p:cNvPr>
            <p:cNvSpPr txBox="1">
              <a:spLocks/>
            </p:cNvSpPr>
            <p:nvPr/>
          </p:nvSpPr>
          <p:spPr>
            <a:xfrm>
              <a:off x="8548409" y="1750633"/>
              <a:ext cx="406761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6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98" name="Timeslot" hidden="1">
              <a:extLst>
                <a:ext uri="{FF2B5EF4-FFF2-40B4-BE49-F238E27FC236}">
                  <a16:creationId xmlns:a16="http://schemas.microsoft.com/office/drawing/2014/main" id="{F965ABA1-7FE0-4975-A5A2-6322FEBB916F}"/>
                </a:ext>
              </a:extLst>
            </p:cNvPr>
            <p:cNvSpPr txBox="1">
              <a:spLocks/>
            </p:cNvSpPr>
            <p:nvPr/>
          </p:nvSpPr>
          <p:spPr>
            <a:xfrm>
              <a:off x="5838971" y="1750633"/>
              <a:ext cx="1102384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99" name="Responsible" hidden="1">
              <a:extLst>
                <a:ext uri="{FF2B5EF4-FFF2-40B4-BE49-F238E27FC236}">
                  <a16:creationId xmlns:a16="http://schemas.microsoft.com/office/drawing/2014/main" id="{FCEB945F-85A0-42CA-8EFA-FB4A5F8D3824}"/>
                </a:ext>
              </a:extLst>
            </p:cNvPr>
            <p:cNvSpPr txBox="1">
              <a:spLocks/>
            </p:cNvSpPr>
            <p:nvPr/>
          </p:nvSpPr>
          <p:spPr>
            <a:xfrm>
              <a:off x="4300261" y="1750633"/>
              <a:ext cx="1217270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100" name="Duration" hidden="1">
              <a:extLst>
                <a:ext uri="{FF2B5EF4-FFF2-40B4-BE49-F238E27FC236}">
                  <a16:creationId xmlns:a16="http://schemas.microsoft.com/office/drawing/2014/main" id="{47A19C0B-5B1D-4166-8100-B020E7B3AB3C}"/>
                </a:ext>
              </a:extLst>
            </p:cNvPr>
            <p:cNvSpPr txBox="1">
              <a:spLocks/>
            </p:cNvSpPr>
            <p:nvPr/>
          </p:nvSpPr>
          <p:spPr>
            <a:xfrm>
              <a:off x="7262796" y="1750633"/>
              <a:ext cx="964172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00">
                  <a:solidFill>
                    <a:schemeClr val="tx1"/>
                  </a:solidFill>
                </a:rPr>
                <a:t>&lt;DURATION&gt;</a:t>
              </a:r>
            </a:p>
          </p:txBody>
        </p:sp>
        <p:cxnSp>
          <p:nvCxnSpPr>
            <p:cNvPr id="101" name="Straight Connector 100" hidden="1">
              <a:extLst>
                <a:ext uri="{FF2B5EF4-FFF2-40B4-BE49-F238E27FC236}">
                  <a16:creationId xmlns:a16="http://schemas.microsoft.com/office/drawing/2014/main" id="{9EA9F3C4-9123-472C-95EF-86C617106F0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2" y="1760159"/>
              <a:ext cx="8426968" cy="0"/>
            </a:xfrm>
            <a:prstGeom prst="line">
              <a:avLst/>
            </a:prstGeom>
            <a:ln w="19050" cap="flat">
              <a:solidFill>
                <a:srgbClr val="00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 hidden="1">
              <a:extLst>
                <a:ext uri="{FF2B5EF4-FFF2-40B4-BE49-F238E27FC236}">
                  <a16:creationId xmlns:a16="http://schemas.microsoft.com/office/drawing/2014/main" id="{F79969A6-FCD8-4B83-8044-5CB302ACF456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2" y="2144333"/>
              <a:ext cx="8426968" cy="0"/>
            </a:xfrm>
            <a:prstGeom prst="line">
              <a:avLst/>
            </a:prstGeom>
            <a:ln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SP Agenda Subsection" hidden="1">
            <a:extLst>
              <a:ext uri="{FF2B5EF4-FFF2-40B4-BE49-F238E27FC236}">
                <a16:creationId xmlns:a16="http://schemas.microsoft.com/office/drawing/2014/main" id="{8711CA24-BB31-4174-A3C1-65B83536A0A2}"/>
              </a:ext>
            </a:extLst>
          </p:cNvPr>
          <p:cNvGrpSpPr/>
          <p:nvPr/>
        </p:nvGrpSpPr>
        <p:grpSpPr>
          <a:xfrm>
            <a:off x="663957" y="2062684"/>
            <a:ext cx="12229704" cy="407120"/>
            <a:chOff x="528202" y="1750633"/>
            <a:chExt cx="8431708" cy="407120"/>
          </a:xfrm>
        </p:grpSpPr>
        <p:sp>
          <p:nvSpPr>
            <p:cNvPr id="104" name="Section Title" hidden="1">
              <a:extLst>
                <a:ext uri="{FF2B5EF4-FFF2-40B4-BE49-F238E27FC236}">
                  <a16:creationId xmlns:a16="http://schemas.microsoft.com/office/drawing/2014/main" id="{9068A6AC-5DC5-4B91-9EFE-A2649A5ECA32}"/>
                </a:ext>
              </a:extLst>
            </p:cNvPr>
            <p:cNvSpPr txBox="1">
              <a:spLocks/>
            </p:cNvSpPr>
            <p:nvPr/>
          </p:nvSpPr>
          <p:spPr>
            <a:xfrm>
              <a:off x="939981" y="1757283"/>
              <a:ext cx="3370436" cy="38704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8186152">
                <a:tabLst>
                  <a:tab pos="8342078" algn="l"/>
                </a:tabLst>
              </a:pPr>
              <a:r>
                <a:rPr lang="en-US" sz="14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105" name="Section Number" hidden="1">
              <a:extLst>
                <a:ext uri="{FF2B5EF4-FFF2-40B4-BE49-F238E27FC236}">
                  <a16:creationId xmlns:a16="http://schemas.microsoft.com/office/drawing/2014/main" id="{3E2DA2DE-7B41-4135-99A7-52C733520C18}"/>
                </a:ext>
              </a:extLst>
            </p:cNvPr>
            <p:cNvSpPr txBox="1">
              <a:spLocks/>
            </p:cNvSpPr>
            <p:nvPr/>
          </p:nvSpPr>
          <p:spPr>
            <a:xfrm>
              <a:off x="528202" y="1757283"/>
              <a:ext cx="332853" cy="3870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106" name="Slide Number" hidden="1">
              <a:extLst>
                <a:ext uri="{FF2B5EF4-FFF2-40B4-BE49-F238E27FC236}">
                  <a16:creationId xmlns:a16="http://schemas.microsoft.com/office/drawing/2014/main" id="{7CB68BAC-29B6-4EA7-BC19-1BF6CD7DEE38}"/>
                </a:ext>
              </a:extLst>
            </p:cNvPr>
            <p:cNvSpPr txBox="1">
              <a:spLocks/>
            </p:cNvSpPr>
            <p:nvPr/>
          </p:nvSpPr>
          <p:spPr>
            <a:xfrm>
              <a:off x="8553149" y="1750633"/>
              <a:ext cx="406761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107" name="Timeslot" hidden="1">
              <a:extLst>
                <a:ext uri="{FF2B5EF4-FFF2-40B4-BE49-F238E27FC236}">
                  <a16:creationId xmlns:a16="http://schemas.microsoft.com/office/drawing/2014/main" id="{F8A10B29-D375-4ECF-B2C9-E10EC3521DFB}"/>
                </a:ext>
              </a:extLst>
            </p:cNvPr>
            <p:cNvSpPr txBox="1">
              <a:spLocks/>
            </p:cNvSpPr>
            <p:nvPr/>
          </p:nvSpPr>
          <p:spPr>
            <a:xfrm>
              <a:off x="5843712" y="1750633"/>
              <a:ext cx="1102384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108" name="Responsible" hidden="1">
              <a:extLst>
                <a:ext uri="{FF2B5EF4-FFF2-40B4-BE49-F238E27FC236}">
                  <a16:creationId xmlns:a16="http://schemas.microsoft.com/office/drawing/2014/main" id="{B6900DE5-D2E8-4DA9-B7DE-A6B3C647E15A}"/>
                </a:ext>
              </a:extLst>
            </p:cNvPr>
            <p:cNvSpPr txBox="1">
              <a:spLocks/>
            </p:cNvSpPr>
            <p:nvPr/>
          </p:nvSpPr>
          <p:spPr>
            <a:xfrm>
              <a:off x="4305002" y="1750633"/>
              <a:ext cx="1217270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109" name="Duration" hidden="1">
              <a:extLst>
                <a:ext uri="{FF2B5EF4-FFF2-40B4-BE49-F238E27FC236}">
                  <a16:creationId xmlns:a16="http://schemas.microsoft.com/office/drawing/2014/main" id="{DC0BCCC1-78C0-476D-B136-A313C7AAEEA4}"/>
                </a:ext>
              </a:extLst>
            </p:cNvPr>
            <p:cNvSpPr txBox="1">
              <a:spLocks/>
            </p:cNvSpPr>
            <p:nvPr/>
          </p:nvSpPr>
          <p:spPr>
            <a:xfrm>
              <a:off x="7267537" y="1750633"/>
              <a:ext cx="964172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00">
                  <a:solidFill>
                    <a:schemeClr val="tx1"/>
                  </a:solidFill>
                </a:rPr>
                <a:t>&lt;DURATION&gt;</a:t>
              </a:r>
            </a:p>
          </p:txBody>
        </p:sp>
        <p:cxnSp>
          <p:nvCxnSpPr>
            <p:cNvPr id="110" name="Straight Connector 109" hidden="1">
              <a:extLst>
                <a:ext uri="{FF2B5EF4-FFF2-40B4-BE49-F238E27FC236}">
                  <a16:creationId xmlns:a16="http://schemas.microsoft.com/office/drawing/2014/main" id="{2412250E-5F65-4C28-8BA5-4FF5713E23F0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2" y="1750633"/>
              <a:ext cx="8314313" cy="0"/>
            </a:xfrm>
            <a:prstGeom prst="line">
              <a:avLst/>
            </a:prstGeom>
            <a:ln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 hidden="1">
              <a:extLst>
                <a:ext uri="{FF2B5EF4-FFF2-40B4-BE49-F238E27FC236}">
                  <a16:creationId xmlns:a16="http://schemas.microsoft.com/office/drawing/2014/main" id="{BAE658F4-BE4F-4C2F-9142-860B22130D16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2" y="2144333"/>
              <a:ext cx="8426967" cy="0"/>
            </a:xfrm>
            <a:prstGeom prst="line">
              <a:avLst/>
            </a:prstGeom>
            <a:ln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SP Agenda Section Highlight" hidden="1">
            <a:extLst>
              <a:ext uri="{FF2B5EF4-FFF2-40B4-BE49-F238E27FC236}">
                <a16:creationId xmlns:a16="http://schemas.microsoft.com/office/drawing/2014/main" id="{82C102B8-9C8E-4CC4-B7C5-AB5524A25E9A}"/>
              </a:ext>
            </a:extLst>
          </p:cNvPr>
          <p:cNvGrpSpPr/>
          <p:nvPr/>
        </p:nvGrpSpPr>
        <p:grpSpPr>
          <a:xfrm>
            <a:off x="663957" y="2833529"/>
            <a:ext cx="12222827" cy="407120"/>
            <a:chOff x="528201" y="2833529"/>
            <a:chExt cx="9723688" cy="407120"/>
          </a:xfrm>
        </p:grpSpPr>
        <p:sp>
          <p:nvSpPr>
            <p:cNvPr id="113" name="Rectangle 112" hidden="1">
              <a:extLst>
                <a:ext uri="{FF2B5EF4-FFF2-40B4-BE49-F238E27FC236}">
                  <a16:creationId xmlns:a16="http://schemas.microsoft.com/office/drawing/2014/main" id="{D47D4728-D30F-4812-ACC0-5F10FCB332FB}"/>
                </a:ext>
              </a:extLst>
            </p:cNvPr>
            <p:cNvSpPr/>
            <p:nvPr/>
          </p:nvSpPr>
          <p:spPr bwMode="gray">
            <a:xfrm>
              <a:off x="528201" y="2840179"/>
              <a:ext cx="9723688" cy="391907"/>
            </a:xfrm>
            <a:prstGeom prst="rect">
              <a:avLst/>
            </a:prstGeom>
            <a:solidFill>
              <a:srgbClr val="00ABAB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fr-FR" sz="1600" b="1">
                <a:solidFill>
                  <a:schemeClr val="bg1"/>
                </a:solidFill>
              </a:endParaRPr>
            </a:p>
          </p:txBody>
        </p:sp>
        <p:sp>
          <p:nvSpPr>
            <p:cNvPr id="114" name="Section Title" hidden="1">
              <a:extLst>
                <a:ext uri="{FF2B5EF4-FFF2-40B4-BE49-F238E27FC236}">
                  <a16:creationId xmlns:a16="http://schemas.microsoft.com/office/drawing/2014/main" id="{7DF6D5A2-76A3-4BF6-8E80-DD88E640362F}"/>
                </a:ext>
              </a:extLst>
            </p:cNvPr>
            <p:cNvSpPr txBox="1">
              <a:spLocks/>
            </p:cNvSpPr>
            <p:nvPr/>
          </p:nvSpPr>
          <p:spPr>
            <a:xfrm>
              <a:off x="1003344" y="2840179"/>
              <a:ext cx="3889070" cy="38704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8186152">
                <a:tabLst>
                  <a:tab pos="8342078" algn="l"/>
                </a:tabLst>
              </a:pPr>
              <a:r>
                <a:rPr lang="en-US" sz="1600" b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115" name="Section Number" hidden="1">
              <a:extLst>
                <a:ext uri="{FF2B5EF4-FFF2-40B4-BE49-F238E27FC236}">
                  <a16:creationId xmlns:a16="http://schemas.microsoft.com/office/drawing/2014/main" id="{5E9EDE98-FF7E-4EDB-A02D-EAF9592565EE}"/>
                </a:ext>
              </a:extLst>
            </p:cNvPr>
            <p:cNvSpPr txBox="1">
              <a:spLocks/>
            </p:cNvSpPr>
            <p:nvPr/>
          </p:nvSpPr>
          <p:spPr>
            <a:xfrm>
              <a:off x="528201" y="2840179"/>
              <a:ext cx="384072" cy="3870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116" name="Slide Number" hidden="1">
              <a:extLst>
                <a:ext uri="{FF2B5EF4-FFF2-40B4-BE49-F238E27FC236}">
                  <a16:creationId xmlns:a16="http://schemas.microsoft.com/office/drawing/2014/main" id="{45882155-E319-4066-81D1-B82B5ABFB31B}"/>
                </a:ext>
              </a:extLst>
            </p:cNvPr>
            <p:cNvSpPr txBox="1">
              <a:spLocks/>
            </p:cNvSpPr>
            <p:nvPr/>
          </p:nvSpPr>
          <p:spPr>
            <a:xfrm>
              <a:off x="9782537" y="2833529"/>
              <a:ext cx="469352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228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117" name="Timeslot" hidden="1">
              <a:extLst>
                <a:ext uri="{FF2B5EF4-FFF2-40B4-BE49-F238E27FC236}">
                  <a16:creationId xmlns:a16="http://schemas.microsoft.com/office/drawing/2014/main" id="{BD474065-4D89-4CEC-894A-944E4B5602DD}"/>
                </a:ext>
              </a:extLst>
            </p:cNvPr>
            <p:cNvSpPr txBox="1">
              <a:spLocks/>
            </p:cNvSpPr>
            <p:nvPr/>
          </p:nvSpPr>
          <p:spPr>
            <a:xfrm>
              <a:off x="6656178" y="2833529"/>
              <a:ext cx="1272016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28" b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118" name="Responsible" hidden="1">
              <a:extLst>
                <a:ext uri="{FF2B5EF4-FFF2-40B4-BE49-F238E27FC236}">
                  <a16:creationId xmlns:a16="http://schemas.microsoft.com/office/drawing/2014/main" id="{3D68FAEE-1093-4874-8425-C00373944551}"/>
                </a:ext>
              </a:extLst>
            </p:cNvPr>
            <p:cNvSpPr txBox="1">
              <a:spLocks/>
            </p:cNvSpPr>
            <p:nvPr/>
          </p:nvSpPr>
          <p:spPr>
            <a:xfrm>
              <a:off x="4880695" y="2833529"/>
              <a:ext cx="1404580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28" b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119" name="Duration" hidden="1">
              <a:extLst>
                <a:ext uri="{FF2B5EF4-FFF2-40B4-BE49-F238E27FC236}">
                  <a16:creationId xmlns:a16="http://schemas.microsoft.com/office/drawing/2014/main" id="{AED3B511-DB9D-4DDF-A726-4D125551B95F}"/>
                </a:ext>
              </a:extLst>
            </p:cNvPr>
            <p:cNvSpPr txBox="1">
              <a:spLocks/>
            </p:cNvSpPr>
            <p:nvPr/>
          </p:nvSpPr>
          <p:spPr>
            <a:xfrm>
              <a:off x="8299098" y="2833529"/>
              <a:ext cx="1112536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28" b="1">
                  <a:solidFill>
                    <a:schemeClr val="bg1"/>
                  </a:solidFill>
                </a:rPr>
                <a:t>&lt;</a:t>
              </a:r>
              <a:r>
                <a:rPr lang="en-US" sz="1228" b="0">
                  <a:solidFill>
                    <a:schemeClr val="bg1"/>
                  </a:solidFill>
                </a:rPr>
                <a:t>DURATION</a:t>
              </a:r>
              <a:r>
                <a:rPr lang="en-US" sz="1228" b="1">
                  <a:solidFill>
                    <a:schemeClr val="bg1"/>
                  </a:solidFill>
                </a:rPr>
                <a:t>&gt;</a:t>
              </a:r>
            </a:p>
          </p:txBody>
        </p:sp>
        <p:cxnSp>
          <p:nvCxnSpPr>
            <p:cNvPr id="120" name="Straight Connector 119" hidden="1">
              <a:extLst>
                <a:ext uri="{FF2B5EF4-FFF2-40B4-BE49-F238E27FC236}">
                  <a16:creationId xmlns:a16="http://schemas.microsoft.com/office/drawing/2014/main" id="{B691B760-838E-42BC-86E5-7E48C1DCC2FD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1" y="2843055"/>
              <a:ext cx="9676249" cy="0"/>
            </a:xfrm>
            <a:prstGeom prst="line">
              <a:avLst/>
            </a:prstGeom>
            <a:ln w="19050" cap="flat">
              <a:solidFill>
                <a:srgbClr val="00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SP Agenda Subsection Highlight" hidden="1">
            <a:extLst>
              <a:ext uri="{FF2B5EF4-FFF2-40B4-BE49-F238E27FC236}">
                <a16:creationId xmlns:a16="http://schemas.microsoft.com/office/drawing/2014/main" id="{22DF9E13-06DA-450C-A1D1-2D8378C7754E}"/>
              </a:ext>
            </a:extLst>
          </p:cNvPr>
          <p:cNvGrpSpPr/>
          <p:nvPr/>
        </p:nvGrpSpPr>
        <p:grpSpPr>
          <a:xfrm>
            <a:off x="663957" y="3225440"/>
            <a:ext cx="12233137" cy="407120"/>
            <a:chOff x="528201" y="3225440"/>
            <a:chExt cx="9731890" cy="407120"/>
          </a:xfrm>
        </p:grpSpPr>
        <p:sp>
          <p:nvSpPr>
            <p:cNvPr id="122" name="Rectangle 121" hidden="1">
              <a:extLst>
                <a:ext uri="{FF2B5EF4-FFF2-40B4-BE49-F238E27FC236}">
                  <a16:creationId xmlns:a16="http://schemas.microsoft.com/office/drawing/2014/main" id="{185BBFE0-180B-4CAD-AB63-D44403F0E476}"/>
                </a:ext>
              </a:extLst>
            </p:cNvPr>
            <p:cNvSpPr/>
            <p:nvPr/>
          </p:nvSpPr>
          <p:spPr bwMode="gray">
            <a:xfrm>
              <a:off x="528201" y="3232086"/>
              <a:ext cx="9723688" cy="385262"/>
            </a:xfrm>
            <a:prstGeom prst="rect">
              <a:avLst/>
            </a:prstGeom>
            <a:solidFill>
              <a:srgbClr val="DDEFE8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fr-FR" sz="1600" b="1">
                <a:solidFill>
                  <a:schemeClr val="bg1"/>
                </a:solidFill>
              </a:endParaRPr>
            </a:p>
          </p:txBody>
        </p:sp>
        <p:sp>
          <p:nvSpPr>
            <p:cNvPr id="123" name="Section Title" hidden="1">
              <a:extLst>
                <a:ext uri="{FF2B5EF4-FFF2-40B4-BE49-F238E27FC236}">
                  <a16:creationId xmlns:a16="http://schemas.microsoft.com/office/drawing/2014/main" id="{F52C74C9-54DF-4B08-8543-2F3D0B590057}"/>
                </a:ext>
              </a:extLst>
            </p:cNvPr>
            <p:cNvSpPr txBox="1">
              <a:spLocks/>
            </p:cNvSpPr>
            <p:nvPr/>
          </p:nvSpPr>
          <p:spPr>
            <a:xfrm>
              <a:off x="1003344" y="3232090"/>
              <a:ext cx="3889070" cy="38704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8186152">
                <a:tabLst>
                  <a:tab pos="8342078" algn="l"/>
                </a:tabLst>
              </a:pPr>
              <a:r>
                <a:rPr lang="en-US" sz="16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124" name="Section Number" hidden="1">
              <a:extLst>
                <a:ext uri="{FF2B5EF4-FFF2-40B4-BE49-F238E27FC236}">
                  <a16:creationId xmlns:a16="http://schemas.microsoft.com/office/drawing/2014/main" id="{9423A6B0-6101-40AB-8AC6-7FA487363504}"/>
                </a:ext>
              </a:extLst>
            </p:cNvPr>
            <p:cNvSpPr txBox="1">
              <a:spLocks/>
            </p:cNvSpPr>
            <p:nvPr/>
          </p:nvSpPr>
          <p:spPr>
            <a:xfrm>
              <a:off x="528201" y="3232090"/>
              <a:ext cx="384072" cy="3870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125" name="Slide Number" hidden="1">
              <a:extLst>
                <a:ext uri="{FF2B5EF4-FFF2-40B4-BE49-F238E27FC236}">
                  <a16:creationId xmlns:a16="http://schemas.microsoft.com/office/drawing/2014/main" id="{413888E6-856F-4DDE-85A9-662A8F255AF8}"/>
                </a:ext>
              </a:extLst>
            </p:cNvPr>
            <p:cNvSpPr txBox="1">
              <a:spLocks/>
            </p:cNvSpPr>
            <p:nvPr/>
          </p:nvSpPr>
          <p:spPr>
            <a:xfrm>
              <a:off x="9790739" y="3225440"/>
              <a:ext cx="469352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228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126" name="Timeslot" hidden="1">
              <a:extLst>
                <a:ext uri="{FF2B5EF4-FFF2-40B4-BE49-F238E27FC236}">
                  <a16:creationId xmlns:a16="http://schemas.microsoft.com/office/drawing/2014/main" id="{D112A16C-E0E5-4266-8462-2D688E3DDCA4}"/>
                </a:ext>
              </a:extLst>
            </p:cNvPr>
            <p:cNvSpPr txBox="1">
              <a:spLocks/>
            </p:cNvSpPr>
            <p:nvPr/>
          </p:nvSpPr>
          <p:spPr>
            <a:xfrm>
              <a:off x="6667896" y="3225440"/>
              <a:ext cx="1272016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28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127" name="Responsible" hidden="1">
              <a:extLst>
                <a:ext uri="{FF2B5EF4-FFF2-40B4-BE49-F238E27FC236}">
                  <a16:creationId xmlns:a16="http://schemas.microsoft.com/office/drawing/2014/main" id="{9FB5169A-C25A-4901-BBBE-3CC4833D1192}"/>
                </a:ext>
              </a:extLst>
            </p:cNvPr>
            <p:cNvSpPr txBox="1">
              <a:spLocks/>
            </p:cNvSpPr>
            <p:nvPr/>
          </p:nvSpPr>
          <p:spPr>
            <a:xfrm>
              <a:off x="4892413" y="3225440"/>
              <a:ext cx="1404580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28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128" name="Duration" hidden="1">
              <a:extLst>
                <a:ext uri="{FF2B5EF4-FFF2-40B4-BE49-F238E27FC236}">
                  <a16:creationId xmlns:a16="http://schemas.microsoft.com/office/drawing/2014/main" id="{FD1E3C5D-6353-49A6-BE35-2CE758C72039}"/>
                </a:ext>
              </a:extLst>
            </p:cNvPr>
            <p:cNvSpPr txBox="1">
              <a:spLocks/>
            </p:cNvSpPr>
            <p:nvPr/>
          </p:nvSpPr>
          <p:spPr>
            <a:xfrm>
              <a:off x="8310816" y="3225440"/>
              <a:ext cx="1112536" cy="4071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228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38" name="Date Placeholder 7">
            <a:extLst>
              <a:ext uri="{FF2B5EF4-FFF2-40B4-BE49-F238E27FC236}">
                <a16:creationId xmlns:a16="http://schemas.microsoft.com/office/drawing/2014/main" id="{32444945-3CA4-4523-A529-3C13115D5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39" name="Footer Placeholder 8">
            <a:extLst>
              <a:ext uri="{FF2B5EF4-FFF2-40B4-BE49-F238E27FC236}">
                <a16:creationId xmlns:a16="http://schemas.microsoft.com/office/drawing/2014/main" id="{9452F1A9-83A5-43BE-B9A6-E31050986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40" name="Slide Number Placeholder 9">
            <a:extLst>
              <a:ext uri="{FF2B5EF4-FFF2-40B4-BE49-F238E27FC236}">
                <a16:creationId xmlns:a16="http://schemas.microsoft.com/office/drawing/2014/main" id="{FC39B9F2-43A5-42CE-A29B-07D427431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37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16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245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 Divider 1">
    <p:bg>
      <p:bgPr>
        <a:solidFill>
          <a:srgbClr val="9DD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7C26124-1E8D-4391-A090-AE4AD9A76F9D}"/>
              </a:ext>
            </a:extLst>
          </p:cNvPr>
          <p:cNvSpPr>
            <a:spLocks/>
          </p:cNvSpPr>
          <p:nvPr/>
        </p:nvSpPr>
        <p:spPr bwMode="gray">
          <a:xfrm>
            <a:off x="0" y="1681719"/>
            <a:ext cx="937321" cy="1491344"/>
          </a:xfrm>
          <a:custGeom>
            <a:avLst/>
            <a:gdLst>
              <a:gd name="connsiteX0" fmla="*/ 0 w 745672"/>
              <a:gd name="connsiteY0" fmla="*/ 0 h 1491344"/>
              <a:gd name="connsiteX1" fmla="*/ 745672 w 745672"/>
              <a:gd name="connsiteY1" fmla="*/ 745672 h 1491344"/>
              <a:gd name="connsiteX2" fmla="*/ 0 w 745672"/>
              <a:gd name="connsiteY2" fmla="*/ 1491344 h 1491344"/>
              <a:gd name="connsiteX3" fmla="*/ 0 w 745672"/>
              <a:gd name="connsiteY3" fmla="*/ 0 h 149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672" h="1491344">
                <a:moveTo>
                  <a:pt x="0" y="0"/>
                </a:moveTo>
                <a:cubicBezTo>
                  <a:pt x="411823" y="0"/>
                  <a:pt x="745672" y="333849"/>
                  <a:pt x="745672" y="745672"/>
                </a:cubicBezTo>
                <a:cubicBezTo>
                  <a:pt x="745672" y="1157495"/>
                  <a:pt x="411823" y="1491344"/>
                  <a:pt x="0" y="1491344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7A9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fr-FR" sz="1600" b="1">
              <a:solidFill>
                <a:srgbClr val="26890D"/>
              </a:solidFill>
            </a:endParaRPr>
          </a:p>
        </p:txBody>
      </p:sp>
      <p:grpSp>
        <p:nvGrpSpPr>
          <p:cNvPr id="27" name="SP Agenda Subsection" hidden="1">
            <a:extLst>
              <a:ext uri="{FF2B5EF4-FFF2-40B4-BE49-F238E27FC236}">
                <a16:creationId xmlns:a16="http://schemas.microsoft.com/office/drawing/2014/main" id="{2F3399A0-C135-4DCC-9192-16A6B77C0B73}"/>
              </a:ext>
            </a:extLst>
          </p:cNvPr>
          <p:cNvGrpSpPr/>
          <p:nvPr/>
        </p:nvGrpSpPr>
        <p:grpSpPr>
          <a:xfrm>
            <a:off x="1012581" y="4098563"/>
            <a:ext cx="11503272" cy="485186"/>
            <a:chOff x="805543" y="3360517"/>
            <a:chExt cx="10468172" cy="485186"/>
          </a:xfrm>
        </p:grpSpPr>
        <p:sp>
          <p:nvSpPr>
            <p:cNvPr id="28" name="Rectangle: Rounded Corners 27" hidden="1">
              <a:extLst>
                <a:ext uri="{FF2B5EF4-FFF2-40B4-BE49-F238E27FC236}">
                  <a16:creationId xmlns:a16="http://schemas.microsoft.com/office/drawing/2014/main" id="{5484F5E1-936F-4A6E-A9D4-5F4CF6C425BC}"/>
                </a:ext>
              </a:extLst>
            </p:cNvPr>
            <p:cNvSpPr/>
            <p:nvPr/>
          </p:nvSpPr>
          <p:spPr bwMode="gray">
            <a:xfrm>
              <a:off x="805543" y="3360517"/>
              <a:ext cx="9985459" cy="485186"/>
            </a:xfrm>
            <a:prstGeom prst="roundRect">
              <a:avLst>
                <a:gd name="adj" fmla="val 50000"/>
              </a:avLst>
            </a:prstGeom>
            <a:solidFill>
              <a:srgbClr val="0097A9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 hidden="1">
              <a:extLst>
                <a:ext uri="{FF2B5EF4-FFF2-40B4-BE49-F238E27FC236}">
                  <a16:creationId xmlns:a16="http://schemas.microsoft.com/office/drawing/2014/main" id="{C3F9EB79-0516-4C7A-B567-64E277542F4C}"/>
                </a:ext>
              </a:extLst>
            </p:cNvPr>
            <p:cNvSpPr/>
            <p:nvPr/>
          </p:nvSpPr>
          <p:spPr bwMode="gray">
            <a:xfrm>
              <a:off x="10308289" y="3360517"/>
              <a:ext cx="965426" cy="4851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30" name="Section Title" hidden="1">
              <a:extLst>
                <a:ext uri="{FF2B5EF4-FFF2-40B4-BE49-F238E27FC236}">
                  <a16:creationId xmlns:a16="http://schemas.microsoft.com/office/drawing/2014/main" id="{E7997F8B-79E9-4ADF-BC52-1643663A4BCE}"/>
                </a:ext>
              </a:extLst>
            </p:cNvPr>
            <p:cNvSpPr txBox="1">
              <a:spLocks/>
            </p:cNvSpPr>
            <p:nvPr/>
          </p:nvSpPr>
          <p:spPr>
            <a:xfrm>
              <a:off x="1660309" y="3394787"/>
              <a:ext cx="8330263" cy="407120"/>
            </a:xfrm>
            <a:prstGeom prst="rect">
              <a:avLst/>
            </a:prstGeom>
            <a:noFill/>
          </p:spPr>
          <p:txBody>
            <a:bodyPr wrap="square" lIns="0" rtlCol="0" anchor="ctr">
              <a:noAutofit/>
            </a:bodyPr>
            <a:lstStyle/>
            <a:p>
              <a:pPr defTabSz="8186152">
                <a:tabLst>
                  <a:tab pos="8342078" algn="l"/>
                </a:tabLst>
              </a:pPr>
              <a:r>
                <a:rPr lang="en-US" sz="20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1" name="Slide Number" hidden="1">
              <a:extLst>
                <a:ext uri="{FF2B5EF4-FFF2-40B4-BE49-F238E27FC236}">
                  <a16:creationId xmlns:a16="http://schemas.microsoft.com/office/drawing/2014/main" id="{82043C9A-CCFB-4571-A382-24BCE828DCC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438543" y="3426104"/>
              <a:ext cx="672049" cy="3444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US" sz="2400" b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2" name="Graphic 9" hidden="1">
              <a:extLst>
                <a:ext uri="{FF2B5EF4-FFF2-40B4-BE49-F238E27FC236}">
                  <a16:creationId xmlns:a16="http://schemas.microsoft.com/office/drawing/2014/main" id="{215B09D0-38EE-42A4-98E8-5C378FE317C6}"/>
                </a:ext>
              </a:extLst>
            </p:cNvPr>
            <p:cNvSpPr>
              <a:spLocks/>
            </p:cNvSpPr>
            <p:nvPr/>
          </p:nvSpPr>
          <p:spPr>
            <a:xfrm>
              <a:off x="1081407" y="3502339"/>
              <a:ext cx="270711" cy="192017"/>
            </a:xfrm>
            <a:custGeom>
              <a:avLst/>
              <a:gdLst>
                <a:gd name="connsiteX0" fmla="*/ 736516 w 857147"/>
                <a:gd name="connsiteY0" fmla="*/ 152031 h 607980"/>
                <a:gd name="connsiteX1" fmla="*/ 594974 w 857147"/>
                <a:gd name="connsiteY1" fmla="*/ 25444 h 607980"/>
                <a:gd name="connsiteX2" fmla="*/ 527251 w 857147"/>
                <a:gd name="connsiteY2" fmla="*/ -274 h 607980"/>
                <a:gd name="connsiteX3" fmla="*/ 101103 w 857147"/>
                <a:gd name="connsiteY3" fmla="*/ -274 h 607980"/>
                <a:gd name="connsiteX4" fmla="*/ -624 w 857147"/>
                <a:gd name="connsiteY4" fmla="*/ 101453 h 607980"/>
                <a:gd name="connsiteX5" fmla="*/ -624 w 857147"/>
                <a:gd name="connsiteY5" fmla="*/ 101644 h 607980"/>
                <a:gd name="connsiteX6" fmla="*/ -624 w 857147"/>
                <a:gd name="connsiteY6" fmla="*/ 505980 h 607980"/>
                <a:gd name="connsiteX7" fmla="*/ 101103 w 857147"/>
                <a:gd name="connsiteY7" fmla="*/ 607707 h 607980"/>
                <a:gd name="connsiteX8" fmla="*/ 527251 w 857147"/>
                <a:gd name="connsiteY8" fmla="*/ 607707 h 607980"/>
                <a:gd name="connsiteX9" fmla="*/ 594974 w 857147"/>
                <a:gd name="connsiteY9" fmla="*/ 581894 h 607980"/>
                <a:gd name="connsiteX10" fmla="*/ 736516 w 857147"/>
                <a:gd name="connsiteY10" fmla="*/ 455783 h 607980"/>
                <a:gd name="connsiteX11" fmla="*/ 822241 w 857147"/>
                <a:gd name="connsiteY11" fmla="*/ 379583 h 607980"/>
                <a:gd name="connsiteX12" fmla="*/ 830899 w 857147"/>
                <a:gd name="connsiteY12" fmla="*/ 235841 h 607980"/>
                <a:gd name="connsiteX13" fmla="*/ 822241 w 857147"/>
                <a:gd name="connsiteY13" fmla="*/ 227183 h 60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147" h="607980">
                  <a:moveTo>
                    <a:pt x="736516" y="152031"/>
                  </a:moveTo>
                  <a:lnTo>
                    <a:pt x="594974" y="25444"/>
                  </a:lnTo>
                  <a:cubicBezTo>
                    <a:pt x="576305" y="8870"/>
                    <a:pt x="552216" y="-274"/>
                    <a:pt x="527251" y="-274"/>
                  </a:cubicBezTo>
                  <a:lnTo>
                    <a:pt x="101103" y="-274"/>
                  </a:lnTo>
                  <a:cubicBezTo>
                    <a:pt x="44924" y="-274"/>
                    <a:pt x="-624" y="45275"/>
                    <a:pt x="-624" y="101453"/>
                  </a:cubicBezTo>
                  <a:cubicBezTo>
                    <a:pt x="-624" y="101520"/>
                    <a:pt x="-624" y="101577"/>
                    <a:pt x="-624" y="101644"/>
                  </a:cubicBezTo>
                  <a:lnTo>
                    <a:pt x="-624" y="505980"/>
                  </a:lnTo>
                  <a:cubicBezTo>
                    <a:pt x="-624" y="562158"/>
                    <a:pt x="44924" y="607707"/>
                    <a:pt x="101103" y="607707"/>
                  </a:cubicBezTo>
                  <a:lnTo>
                    <a:pt x="527251" y="607707"/>
                  </a:lnTo>
                  <a:cubicBezTo>
                    <a:pt x="552226" y="607669"/>
                    <a:pt x="576314" y="598487"/>
                    <a:pt x="594974" y="581894"/>
                  </a:cubicBezTo>
                  <a:lnTo>
                    <a:pt x="736516" y="455783"/>
                  </a:lnTo>
                  <a:lnTo>
                    <a:pt x="822241" y="379583"/>
                  </a:lnTo>
                  <a:cubicBezTo>
                    <a:pt x="864322" y="342283"/>
                    <a:pt x="868199" y="277932"/>
                    <a:pt x="830899" y="235841"/>
                  </a:cubicBezTo>
                  <a:cubicBezTo>
                    <a:pt x="828194" y="232784"/>
                    <a:pt x="825298" y="229898"/>
                    <a:pt x="822241" y="227183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grpSp>
        <p:nvGrpSpPr>
          <p:cNvPr id="33" name="SP Agenda Section" hidden="1">
            <a:extLst>
              <a:ext uri="{FF2B5EF4-FFF2-40B4-BE49-F238E27FC236}">
                <a16:creationId xmlns:a16="http://schemas.microsoft.com/office/drawing/2014/main" id="{837AF3CA-B8B3-4F43-A3EE-5C584C78E219}"/>
              </a:ext>
            </a:extLst>
          </p:cNvPr>
          <p:cNvGrpSpPr>
            <a:grpSpLocks/>
          </p:cNvGrpSpPr>
          <p:nvPr/>
        </p:nvGrpSpPr>
        <p:grpSpPr>
          <a:xfrm>
            <a:off x="1347374" y="1705461"/>
            <a:ext cx="11168481" cy="2150603"/>
            <a:chOff x="1788139" y="1105382"/>
            <a:chExt cx="9824128" cy="2150603"/>
          </a:xfrm>
        </p:grpSpPr>
        <p:sp>
          <p:nvSpPr>
            <p:cNvPr id="34" name="Section Title" hidden="1">
              <a:extLst>
                <a:ext uri="{FF2B5EF4-FFF2-40B4-BE49-F238E27FC236}">
                  <a16:creationId xmlns:a16="http://schemas.microsoft.com/office/drawing/2014/main" id="{DFD63EB6-3C4D-4BA8-8A21-4013E774113F}"/>
                </a:ext>
              </a:extLst>
            </p:cNvPr>
            <p:cNvSpPr txBox="1">
              <a:spLocks/>
            </p:cNvSpPr>
            <p:nvPr/>
          </p:nvSpPr>
          <p:spPr>
            <a:xfrm>
              <a:off x="1797664" y="2085631"/>
              <a:ext cx="9814603" cy="1170354"/>
            </a:xfrm>
            <a:prstGeom prst="rect">
              <a:avLst/>
            </a:prstGeom>
            <a:noFill/>
          </p:spPr>
          <p:txBody>
            <a:bodyPr wrap="square" lIns="0" rtlCol="0" anchor="t">
              <a:normAutofit/>
            </a:bodyPr>
            <a:lstStyle/>
            <a:p>
              <a:pPr defTabSz="8186152">
                <a:tabLst>
                  <a:tab pos="8342078" algn="l"/>
                </a:tabLst>
              </a:pPr>
              <a:r>
                <a:rPr lang="en-US" sz="32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5" name="Section Number" hidden="1">
              <a:extLst>
                <a:ext uri="{FF2B5EF4-FFF2-40B4-BE49-F238E27FC236}">
                  <a16:creationId xmlns:a16="http://schemas.microsoft.com/office/drawing/2014/main" id="{48144A82-D0DA-48BF-93AB-FFE954612912}"/>
                </a:ext>
              </a:extLst>
            </p:cNvPr>
            <p:cNvSpPr txBox="1">
              <a:spLocks/>
            </p:cNvSpPr>
            <p:nvPr/>
          </p:nvSpPr>
          <p:spPr>
            <a:xfrm>
              <a:off x="1788139" y="1105382"/>
              <a:ext cx="1614536" cy="687643"/>
            </a:xfrm>
            <a:prstGeom prst="rect">
              <a:avLst/>
            </a:prstGeom>
            <a:noFill/>
          </p:spPr>
          <p:txBody>
            <a:bodyPr wrap="none" lIns="0" rtlCol="0" anchor="ctr">
              <a:noAutofit/>
            </a:bodyPr>
            <a:lstStyle/>
            <a:p>
              <a:pPr algn="l"/>
              <a:r>
                <a:rPr lang="en-US" sz="6000" b="1">
                  <a:solidFill>
                    <a:schemeClr val="tx1"/>
                  </a:solidFill>
                </a:rPr>
                <a:t>&lt;N&gt;</a:t>
              </a:r>
            </a:p>
          </p:txBody>
        </p:sp>
      </p:grpSp>
      <p:sp>
        <p:nvSpPr>
          <p:cNvPr id="12" name="Date Placeholder 7">
            <a:extLst>
              <a:ext uri="{FF2B5EF4-FFF2-40B4-BE49-F238E27FC236}">
                <a16:creationId xmlns:a16="http://schemas.microsoft.com/office/drawing/2014/main" id="{7F7262BE-0046-498F-9B30-790E290A1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83A1E229-E799-412F-A5A2-4E28081D5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4D763B76-7921-419A-8DF2-9D54C5FBF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9556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16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245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41043" y="802039"/>
            <a:ext cx="5952656" cy="59525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52994" y="5716837"/>
            <a:ext cx="4901316" cy="98765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2645"/>
              </a:lnSpc>
              <a:defRPr sz="2645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994" y="7034701"/>
            <a:ext cx="4901316" cy="3009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158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642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2990" y="718269"/>
            <a:ext cx="12333796" cy="8347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25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52988" y="349985"/>
            <a:ext cx="12333904" cy="318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52989" y="1792611"/>
            <a:ext cx="12333797" cy="5239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3pPr marL="198414" indent="-198414">
              <a:defRPr/>
            </a:lvl3pPr>
            <a:lvl4pPr marL="396828" indent="-198414">
              <a:defRPr/>
            </a:lvl4pPr>
            <a:lvl5pPr marL="595242" indent="-19841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D408E8-9BBA-462A-9700-60649B088B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853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2554EE-47D5-4878-B187-9F834B60BF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spcBef>
                <a:spcPts val="853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853"/>
                </a:spcBef>
                <a:buSzPct val="100000"/>
              </a:pPr>
              <a:t>‹#›</a:t>
            </a:fld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BDF63-064F-4A6E-BA74-23314D91DE1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spcBef>
                <a:spcPts val="853"/>
              </a:spcBef>
              <a:buSzPct val="100000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11082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AC9E84-AA29-3D43-8913-C9E7FFAD9428}"/>
              </a:ext>
            </a:extLst>
          </p:cNvPr>
          <p:cNvSpPr txBox="1"/>
          <p:nvPr userDrawn="1"/>
        </p:nvSpPr>
        <p:spPr>
          <a:xfrm>
            <a:off x="552990" y="7139694"/>
            <a:ext cx="5903236" cy="152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61"/>
              </a:spcBef>
              <a:buSzPct val="100000"/>
              <a:buFont typeface="Arial"/>
              <a:buNone/>
            </a:pPr>
            <a:r>
              <a:rPr lang="en-US" sz="992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2021. For information, contact Deloitte Global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A853B-3DF7-9E41-97FD-305CBF0C7280}"/>
              </a:ext>
            </a:extLst>
          </p:cNvPr>
          <p:cNvSpPr txBox="1"/>
          <p:nvPr userDrawn="1"/>
        </p:nvSpPr>
        <p:spPr>
          <a:xfrm>
            <a:off x="6983551" y="7139693"/>
            <a:ext cx="5397692" cy="152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92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Advanced graphics timesaver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69115-3258-2840-90D8-5DE7535D3574}"/>
              </a:ext>
            </a:extLst>
          </p:cNvPr>
          <p:cNvSpPr txBox="1"/>
          <p:nvPr userDrawn="1"/>
        </p:nvSpPr>
        <p:spPr>
          <a:xfrm>
            <a:off x="12547293" y="7139694"/>
            <a:ext cx="339494" cy="152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61"/>
              </a:spcBef>
              <a:buSzPct val="100000"/>
              <a:buFont typeface="Arial"/>
              <a:buNone/>
            </a:pPr>
            <a:fld id="{C58DF478-B544-4ED8-9ED4-6A2648E2D233}" type="slidenum">
              <a:rPr lang="en-US" sz="992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61"/>
                </a:spcBef>
                <a:buSzPct val="100000"/>
                <a:buFont typeface="Arial"/>
                <a:buNone/>
              </a:pPr>
              <a:t>‹#›</a:t>
            </a:fld>
            <a:endParaRPr lang="en-US" sz="992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A628D-2650-AD48-804E-8BA2A0597108}"/>
              </a:ext>
            </a:extLst>
          </p:cNvPr>
          <p:cNvSpPr txBox="1"/>
          <p:nvPr userDrawn="1"/>
        </p:nvSpPr>
        <p:spPr>
          <a:xfrm>
            <a:off x="720987" y="7307687"/>
            <a:ext cx="5903236" cy="152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61"/>
              </a:spcBef>
              <a:buSzPct val="100000"/>
              <a:buFont typeface="Arial"/>
              <a:buNone/>
            </a:pPr>
            <a:r>
              <a:rPr lang="en-US" sz="992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2021. For information, contact Deloitte Global</a:t>
            </a:r>
          </a:p>
        </p:txBody>
      </p:sp>
    </p:spTree>
    <p:extLst>
      <p:ext uri="{BB962C8B-B14F-4D97-AF65-F5344CB8AC3E}">
        <p14:creationId xmlns:p14="http://schemas.microsoft.com/office/powerpoint/2010/main" val="428062695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17992" y="443777"/>
            <a:ext cx="12403792" cy="7699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984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293884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EED857-63BB-4D9D-B816-999B7FF0BA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3439775" cy="75596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52991" y="280398"/>
            <a:ext cx="11619805" cy="729574"/>
          </a:xfrm>
        </p:spPr>
        <p:txBody>
          <a:bodyPr anchor="b"/>
          <a:lstStyle>
            <a:lvl1pPr>
              <a:lnSpc>
                <a:spcPct val="95000"/>
              </a:lnSpc>
              <a:defRPr sz="32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52991" y="1090550"/>
            <a:ext cx="11619805" cy="17268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589294" indent="0">
              <a:buNone/>
              <a:defRPr sz="2578">
                <a:solidFill>
                  <a:schemeClr val="tx1">
                    <a:tint val="75000"/>
                  </a:schemeClr>
                </a:solidFill>
              </a:defRPr>
            </a:lvl2pPr>
            <a:lvl3pPr marL="11785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3pPr>
            <a:lvl4pPr marL="1767882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4pPr>
            <a:lvl5pPr marL="2357176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5pPr>
            <a:lvl6pPr marL="2946470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6pPr>
            <a:lvl7pPr marL="3535764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7pPr>
            <a:lvl8pPr marL="4125058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8pPr>
            <a:lvl9pPr marL="4714352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65157939-548B-4915-86E8-E80B6FA22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B27E5292-9E6C-47AF-827C-D64AEBA60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EBDC2BA-D778-4D35-90CE-7B2BBF121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45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- Deloitte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52991" y="1880187"/>
            <a:ext cx="11619805" cy="1755329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52991" y="3779839"/>
            <a:ext cx="11619805" cy="17268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589294" indent="0">
              <a:buNone/>
              <a:defRPr sz="2578">
                <a:solidFill>
                  <a:schemeClr val="tx1">
                    <a:tint val="75000"/>
                  </a:schemeClr>
                </a:solidFill>
              </a:defRPr>
            </a:lvl2pPr>
            <a:lvl3pPr marL="11785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3pPr>
            <a:lvl4pPr marL="1767882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4pPr>
            <a:lvl5pPr marL="2357176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5pPr>
            <a:lvl6pPr marL="2946470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6pPr>
            <a:lvl7pPr marL="3535764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7pPr>
            <a:lvl8pPr marL="4125058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8pPr>
            <a:lvl9pPr marL="4714352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A5DC8085-AD7E-4F96-8518-6DFA931B2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4334B87F-AD2E-4CF0-AA69-D6E93B025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35CBCED-A830-464E-9593-CD13F02FA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44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 - Deloitte white">
    <p:bg bwMode="gray">
      <p:bgPr>
        <a:solidFill>
          <a:srgbClr val="00A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52991" y="1880187"/>
            <a:ext cx="11619805" cy="1755329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52991" y="3779839"/>
            <a:ext cx="11619805" cy="17268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589294" indent="0">
              <a:buNone/>
              <a:defRPr sz="2578">
                <a:solidFill>
                  <a:schemeClr val="tx1">
                    <a:tint val="75000"/>
                  </a:schemeClr>
                </a:solidFill>
              </a:defRPr>
            </a:lvl2pPr>
            <a:lvl3pPr marL="11785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3pPr>
            <a:lvl4pPr marL="1767882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4pPr>
            <a:lvl5pPr marL="2357176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5pPr>
            <a:lvl6pPr marL="2946470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6pPr>
            <a:lvl7pPr marL="3535764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7pPr>
            <a:lvl8pPr marL="4125058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8pPr>
            <a:lvl9pPr marL="4714352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12B2C9AA-2955-451E-BD3B-D359DD5E5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9524602-F893-4843-9ED2-DDCD10CF9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6B3340F5-01B8-4F20-B9BB-59132F363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098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vider - Deloitte white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52991" y="1880187"/>
            <a:ext cx="11619805" cy="1755329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52991" y="3779839"/>
            <a:ext cx="11619805" cy="17268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589294" indent="0">
              <a:buNone/>
              <a:defRPr sz="2578">
                <a:solidFill>
                  <a:schemeClr val="tx1">
                    <a:tint val="75000"/>
                  </a:schemeClr>
                </a:solidFill>
              </a:defRPr>
            </a:lvl2pPr>
            <a:lvl3pPr marL="1178588" indent="0">
              <a:buNone/>
              <a:defRPr sz="2320">
                <a:solidFill>
                  <a:schemeClr val="tx1">
                    <a:tint val="75000"/>
                  </a:schemeClr>
                </a:solidFill>
              </a:defRPr>
            </a:lvl3pPr>
            <a:lvl4pPr marL="1767882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4pPr>
            <a:lvl5pPr marL="2357176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5pPr>
            <a:lvl6pPr marL="2946470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6pPr>
            <a:lvl7pPr marL="3535764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7pPr>
            <a:lvl8pPr marL="4125058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8pPr>
            <a:lvl9pPr marL="4714352" indent="0">
              <a:buNone/>
              <a:defRPr sz="20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25D396C3-8E52-46B1-8AE0-76470C6F1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DD08C36C-A583-41A8-9C2A-71522C66B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EFB51428-15F0-4F94-A324-10306BF04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409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993" y="1795424"/>
            <a:ext cx="10226828" cy="523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640"/>
              </a:spcBef>
              <a:defRPr sz="3600">
                <a:solidFill>
                  <a:schemeClr val="tx1"/>
                </a:solidFill>
              </a:defRPr>
            </a:lvl1pPr>
            <a:lvl2pPr marL="589294" indent="-589294">
              <a:defRPr sz="3867">
                <a:solidFill>
                  <a:schemeClr val="bg2"/>
                </a:solidFill>
              </a:defRPr>
            </a:lvl2pPr>
            <a:lvl3pPr>
              <a:defRPr sz="3867">
                <a:solidFill>
                  <a:schemeClr val="bg2"/>
                </a:solidFill>
              </a:defRPr>
            </a:lvl3pPr>
            <a:lvl4pPr>
              <a:defRPr sz="3867">
                <a:solidFill>
                  <a:schemeClr val="bg2"/>
                </a:solidFill>
              </a:defRPr>
            </a:lvl4pPr>
            <a:lvl5pPr>
              <a:defRPr sz="3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89B43755-E2AA-4294-8D6C-0D72941FF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98FE35F-A961-47AA-9433-EE84B82B8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B3379E0-B07E-420A-A7C0-938847907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998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769254" y="447463"/>
            <a:ext cx="3091148" cy="1132915"/>
          </a:xfrm>
        </p:spPr>
        <p:txBody>
          <a:bodyPr>
            <a:normAutofit/>
          </a:bodyPr>
          <a:lstStyle>
            <a:lvl1pPr>
              <a:spcBef>
                <a:spcPts val="238"/>
              </a:spcBef>
              <a:defRPr sz="1200">
                <a:solidFill>
                  <a:schemeClr val="tx1"/>
                </a:solidFill>
              </a:defRPr>
            </a:lvl1pPr>
            <a:lvl2pPr>
              <a:defRPr sz="1249">
                <a:solidFill>
                  <a:schemeClr val="tx2"/>
                </a:solidFill>
              </a:defRPr>
            </a:lvl2pPr>
            <a:lvl3pPr>
              <a:defRPr sz="1249">
                <a:solidFill>
                  <a:schemeClr val="tx2"/>
                </a:solidFill>
              </a:defRPr>
            </a:lvl3pPr>
            <a:lvl4pPr>
              <a:defRPr sz="1189">
                <a:solidFill>
                  <a:schemeClr val="tx2"/>
                </a:solidFill>
              </a:defRPr>
            </a:lvl4pPr>
            <a:lvl5pPr>
              <a:defRPr sz="1189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52990" y="1874172"/>
            <a:ext cx="3049364" cy="513329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714"/>
              </a:spcAft>
              <a:defRPr sz="1200"/>
            </a:lvl1pPr>
            <a:lvl2pPr>
              <a:spcBef>
                <a:spcPts val="357"/>
              </a:spcBef>
              <a:defRPr/>
            </a:lvl2pPr>
            <a:lvl3pPr>
              <a:spcBef>
                <a:spcPts val="357"/>
              </a:spcBef>
              <a:defRPr/>
            </a:lvl3pPr>
            <a:lvl4pPr>
              <a:spcBef>
                <a:spcPts val="357"/>
              </a:spcBef>
              <a:defRPr/>
            </a:lvl4pPr>
            <a:lvl5pPr>
              <a:spcBef>
                <a:spcPts val="35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167266" y="1874169"/>
            <a:ext cx="8693137" cy="51342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200"/>
            </a:lvl1pPr>
            <a:lvl2pPr>
              <a:spcBef>
                <a:spcPts val="0"/>
              </a:spcBef>
              <a:spcAft>
                <a:spcPts val="1200"/>
              </a:spcAft>
              <a:defRPr sz="1200"/>
            </a:lvl2pPr>
            <a:lvl3pPr>
              <a:spcBef>
                <a:spcPts val="0"/>
              </a:spcBef>
              <a:spcAft>
                <a:spcPts val="1200"/>
              </a:spcAft>
              <a:defRPr sz="12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BEB744-5149-417C-BD34-E606A7432724}"/>
              </a:ext>
            </a:extLst>
          </p:cNvPr>
          <p:cNvGrpSpPr>
            <a:grpSpLocks noChangeAspect="1"/>
          </p:cNvGrpSpPr>
          <p:nvPr/>
        </p:nvGrpSpPr>
        <p:grpSpPr>
          <a:xfrm>
            <a:off x="475141" y="377999"/>
            <a:ext cx="2528713" cy="382438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8E059066-77C8-4F52-87EE-27DC3A5C5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66270-8066-46EA-BB67-FD911F284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863FE964-DEE5-4A91-9BDC-3D851F67D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D379331D-0D61-47A2-B269-FBB652C6A0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78E62A42-9DAE-4274-B918-3B076B708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B404A3E9-9E29-4ABC-AA21-378637C65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711DE3C-E7AE-4B9E-8F76-549C58F55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8E205525-08D8-4A2D-AA9A-731AAA948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DD47C0C3-2523-4927-9D2D-1561AB52A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F5F5D726-C114-4AC4-B1B2-08ED48139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</p:grpSp>
      <p:sp>
        <p:nvSpPr>
          <p:cNvPr id="23" name="Date Placeholder 7">
            <a:extLst>
              <a:ext uri="{FF2B5EF4-FFF2-40B4-BE49-F238E27FC236}">
                <a16:creationId xmlns:a16="http://schemas.microsoft.com/office/drawing/2014/main" id="{F31A6CCF-CE6B-4550-87D8-8CFD9B062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5396BDF3-15E8-4984-B49C-BE940EADF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25" name="Slide Number Placeholder 9">
            <a:extLst>
              <a:ext uri="{FF2B5EF4-FFF2-40B4-BE49-F238E27FC236}">
                <a16:creationId xmlns:a16="http://schemas.microsoft.com/office/drawing/2014/main" id="{0F0BCC92-97A7-4D6D-BA76-AD6CA47D0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01443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208982150"/>
              </p:ext>
            </p:extLst>
          </p:nvPr>
        </p:nvGraphicFramePr>
        <p:xfrm>
          <a:off x="2334" y="1753"/>
          <a:ext cx="2333" cy="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1" imgW="270" imgH="270" progId="TCLayout.ActiveDocument.1">
                  <p:embed/>
                </p:oleObj>
              </mc:Choice>
              <mc:Fallback>
                <p:oleObj name="think-cell Slide" r:id="rId41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2334" y="1753"/>
                        <a:ext cx="2333" cy="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52992" y="349987"/>
            <a:ext cx="12333794" cy="3415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52991" y="1835673"/>
            <a:ext cx="12333794" cy="5199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873F673-CCD8-4174-9958-C48EBAB3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3551" y="7140779"/>
            <a:ext cx="53976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buSzPct val="100000"/>
              <a:buFont typeface="Arial"/>
              <a:buNone/>
            </a:pPr>
            <a:endParaRPr lang="fr-F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31BFF00-B7A8-477C-8B70-815B9A563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990" y="7140779"/>
            <a:ext cx="59032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fr-FR"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FCEA60-5AF3-4A1A-9D78-B7DB55C6E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fr-FR" sz="9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08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  <p:sldLayoutId id="2147483876" r:id="rId17"/>
    <p:sldLayoutId id="2147483877" r:id="rId18"/>
    <p:sldLayoutId id="2147483878" r:id="rId19"/>
    <p:sldLayoutId id="2147483879" r:id="rId20"/>
    <p:sldLayoutId id="2147483880" r:id="rId21"/>
    <p:sldLayoutId id="2147483881" r:id="rId22"/>
    <p:sldLayoutId id="2147483882" r:id="rId23"/>
    <p:sldLayoutId id="2147483883" r:id="rId24"/>
    <p:sldLayoutId id="2147483884" r:id="rId25"/>
    <p:sldLayoutId id="2147483885" r:id="rId26"/>
    <p:sldLayoutId id="2147483886" r:id="rId27"/>
    <p:sldLayoutId id="2147483887" r:id="rId28"/>
    <p:sldLayoutId id="2147483888" r:id="rId29"/>
    <p:sldLayoutId id="2147483889" r:id="rId30"/>
    <p:sldLayoutId id="2147483890" r:id="rId31"/>
    <p:sldLayoutId id="2147483891" r:id="rId32"/>
    <p:sldLayoutId id="2147483892" r:id="rId33"/>
    <p:sldLayoutId id="2147483893" r:id="rId34"/>
    <p:sldLayoutId id="2147483894" r:id="rId35"/>
    <p:sldLayoutId id="2147483895" r:id="rId36"/>
    <p:sldLayoutId id="2147483897" r:id="rId37"/>
    <p:sldLayoutId id="2147483898" r:id="rId38"/>
  </p:sldLayoutIdLst>
  <p:transition>
    <p:fade/>
  </p:transition>
  <p:hf hdr="0" dt="0"/>
  <p:txStyles>
    <p:titleStyle>
      <a:lvl1pPr algn="l" defTabSz="1178588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1178588" rtl="0" eaLnBrk="1" latinLnBrk="0" hangingPunct="1">
        <a:spcBef>
          <a:spcPts val="0"/>
        </a:spcBef>
        <a:spcAft>
          <a:spcPts val="1289"/>
        </a:spcAft>
        <a:buSzPct val="100000"/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0" indent="0" algn="l" defTabSz="1178588" rtl="0" eaLnBrk="1" latinLnBrk="0" hangingPunct="1">
        <a:spcBef>
          <a:spcPts val="0"/>
        </a:spcBef>
        <a:spcAft>
          <a:spcPts val="1289"/>
        </a:spcAft>
        <a:buClrTx/>
        <a:buSzPct val="100000"/>
        <a:buFont typeface="Arial"/>
        <a:buNone/>
        <a:defRPr lang="en-US" sz="1400" b="1" kern="1200" dirty="0" smtClean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227366" indent="-227366" algn="l" defTabSz="1178588" rtl="0" eaLnBrk="1" latinLnBrk="0" hangingPunct="1">
        <a:spcBef>
          <a:spcPts val="0"/>
        </a:spcBef>
        <a:spcAft>
          <a:spcPts val="1289"/>
        </a:spcAft>
        <a:buClrTx/>
        <a:buSzPct val="100000"/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459371" indent="-227366" algn="l" defTabSz="1178588" rtl="0" eaLnBrk="1" latinLnBrk="0" hangingPunct="1">
        <a:spcBef>
          <a:spcPts val="0"/>
        </a:spcBef>
        <a:spcAft>
          <a:spcPts val="1289"/>
        </a:spcAft>
        <a:buClrTx/>
        <a:buSzPct val="100000"/>
        <a:buFont typeface="Verdana" panose="020B0604030504040204" pitchFamily="34" charset="0"/>
        <a:buChar char="−"/>
        <a:defRPr lang="en-US" sz="14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686736" indent="-227366" algn="l" defTabSz="1029219" rtl="0" eaLnBrk="1" latinLnBrk="0" hangingPunct="1">
        <a:spcBef>
          <a:spcPts val="0"/>
        </a:spcBef>
        <a:spcAft>
          <a:spcPts val="1289"/>
        </a:spcAft>
        <a:buClrTx/>
        <a:buSzPct val="100000"/>
        <a:buFont typeface="Verdana" panose="020B0604030504040204" pitchFamily="34" charset="0"/>
        <a:buChar char="−"/>
        <a:tabLst/>
        <a:defRPr lang="en-US" sz="14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686736" indent="-227366" algn="l" defTabSz="1178588" rtl="0" eaLnBrk="1" latinLnBrk="0" hangingPunct="1">
        <a:spcBef>
          <a:spcPts val="0"/>
        </a:spcBef>
        <a:spcAft>
          <a:spcPts val="1289"/>
        </a:spcAft>
        <a:buFont typeface="Verdana" panose="020B0604030504040204" pitchFamily="34" charset="0"/>
        <a:buChar char="−"/>
        <a:defRPr sz="154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686736" indent="-227366" algn="l" defTabSz="1178588" rtl="0" eaLnBrk="1" latinLnBrk="0" hangingPunct="1">
        <a:spcBef>
          <a:spcPts val="0"/>
        </a:spcBef>
        <a:spcAft>
          <a:spcPts val="1289"/>
        </a:spcAft>
        <a:buFont typeface="Verdana" panose="020B0604030504040204" pitchFamily="34" charset="0"/>
        <a:buChar char="−"/>
        <a:defRPr sz="1547" kern="1200">
          <a:solidFill>
            <a:schemeClr val="tx1"/>
          </a:solidFill>
          <a:latin typeface="+mn-lt"/>
          <a:ea typeface="+mn-ea"/>
          <a:cs typeface="+mn-cs"/>
        </a:defRPr>
      </a:lvl7pPr>
      <a:lvl8pPr marL="686736" indent="-227366" algn="l" defTabSz="1178588" rtl="0" eaLnBrk="1" latinLnBrk="0" hangingPunct="1">
        <a:spcBef>
          <a:spcPts val="0"/>
        </a:spcBef>
        <a:spcAft>
          <a:spcPts val="1289"/>
        </a:spcAft>
        <a:buFont typeface="Verdana" panose="020B0604030504040204" pitchFamily="34" charset="0"/>
        <a:buChar char="−"/>
        <a:defRPr sz="154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686736" indent="-227366" algn="l" defTabSz="1178588" rtl="0" eaLnBrk="1" latinLnBrk="0" hangingPunct="1">
        <a:spcBef>
          <a:spcPts val="0"/>
        </a:spcBef>
        <a:spcAft>
          <a:spcPts val="1289"/>
        </a:spcAft>
        <a:buFont typeface="Verdana" panose="020B0604030504040204" pitchFamily="34" charset="0"/>
        <a:buChar char="−"/>
        <a:defRPr sz="154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8588" rtl="0" eaLnBrk="1" latinLnBrk="0" hangingPunct="1">
        <a:defRPr sz="2320" kern="1200">
          <a:solidFill>
            <a:schemeClr val="tx1"/>
          </a:solidFill>
          <a:latin typeface="+mn-lt"/>
          <a:ea typeface="+mn-ea"/>
          <a:cs typeface="+mn-cs"/>
        </a:defRPr>
      </a:lvl1pPr>
      <a:lvl2pPr marL="589294" algn="l" defTabSz="1178588" rtl="0" eaLnBrk="1" latinLnBrk="0" hangingPunct="1">
        <a:defRPr sz="2320" kern="1200">
          <a:solidFill>
            <a:schemeClr val="tx1"/>
          </a:solidFill>
          <a:latin typeface="+mn-lt"/>
          <a:ea typeface="+mn-ea"/>
          <a:cs typeface="+mn-cs"/>
        </a:defRPr>
      </a:lvl2pPr>
      <a:lvl3pPr marL="1178588" algn="l" defTabSz="1178588" rtl="0" eaLnBrk="1" latinLnBrk="0" hangingPunct="1">
        <a:defRPr sz="2320" kern="1200">
          <a:solidFill>
            <a:schemeClr val="tx1"/>
          </a:solidFill>
          <a:latin typeface="+mn-lt"/>
          <a:ea typeface="+mn-ea"/>
          <a:cs typeface="+mn-cs"/>
        </a:defRPr>
      </a:lvl3pPr>
      <a:lvl4pPr marL="1767882" algn="l" defTabSz="1178588" rtl="0" eaLnBrk="1" latinLnBrk="0" hangingPunct="1">
        <a:defRPr sz="2320" kern="1200">
          <a:solidFill>
            <a:schemeClr val="tx1"/>
          </a:solidFill>
          <a:latin typeface="+mn-lt"/>
          <a:ea typeface="+mn-ea"/>
          <a:cs typeface="+mn-cs"/>
        </a:defRPr>
      </a:lvl4pPr>
      <a:lvl5pPr marL="2357176" algn="l" defTabSz="1178588" rtl="0" eaLnBrk="1" latinLnBrk="0" hangingPunct="1">
        <a:defRPr sz="2320" kern="1200">
          <a:solidFill>
            <a:schemeClr val="tx1"/>
          </a:solidFill>
          <a:latin typeface="+mn-lt"/>
          <a:ea typeface="+mn-ea"/>
          <a:cs typeface="+mn-cs"/>
        </a:defRPr>
      </a:lvl5pPr>
      <a:lvl6pPr marL="2946470" algn="l" defTabSz="1178588" rtl="0" eaLnBrk="1" latinLnBrk="0" hangingPunct="1">
        <a:defRPr sz="2320" kern="1200">
          <a:solidFill>
            <a:schemeClr val="tx1"/>
          </a:solidFill>
          <a:latin typeface="+mn-lt"/>
          <a:ea typeface="+mn-ea"/>
          <a:cs typeface="+mn-cs"/>
        </a:defRPr>
      </a:lvl6pPr>
      <a:lvl7pPr marL="3535764" algn="l" defTabSz="1178588" rtl="0" eaLnBrk="1" latinLnBrk="0" hangingPunct="1">
        <a:defRPr sz="2320" kern="1200">
          <a:solidFill>
            <a:schemeClr val="tx1"/>
          </a:solidFill>
          <a:latin typeface="+mn-lt"/>
          <a:ea typeface="+mn-ea"/>
          <a:cs typeface="+mn-cs"/>
        </a:defRPr>
      </a:lvl7pPr>
      <a:lvl8pPr marL="4125058" algn="l" defTabSz="1178588" rtl="0" eaLnBrk="1" latinLnBrk="0" hangingPunct="1">
        <a:defRPr sz="2320" kern="1200">
          <a:solidFill>
            <a:schemeClr val="tx1"/>
          </a:solidFill>
          <a:latin typeface="+mn-lt"/>
          <a:ea typeface="+mn-ea"/>
          <a:cs typeface="+mn-cs"/>
        </a:defRPr>
      </a:lvl8pPr>
      <a:lvl9pPr marL="4714352" algn="l" defTabSz="1178588" rtl="0" eaLnBrk="1" latinLnBrk="0" hangingPunct="1">
        <a:defRPr sz="2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4483">
          <p15:clr>
            <a:srgbClr val="F26B43"/>
          </p15:clr>
        </p15:guide>
        <p15:guide id="26" pos="277">
          <p15:clr>
            <a:srgbClr val="F26B43"/>
          </p15:clr>
        </p15:guide>
        <p15:guide id="27" pos="6458">
          <p15:clr>
            <a:srgbClr val="F26B43"/>
          </p15:clr>
        </p15:guide>
        <p15:guide id="31" pos="4351">
          <p15:clr>
            <a:srgbClr val="F26B43"/>
          </p15:clr>
        </p15:guide>
        <p15:guide id="33" pos="1195">
          <p15:clr>
            <a:srgbClr val="F26B43"/>
          </p15:clr>
        </p15:guide>
        <p15:guide id="34" pos="1329">
          <p15:clr>
            <a:srgbClr val="F26B43"/>
          </p15:clr>
        </p15:guide>
        <p15:guide id="35" pos="2245">
          <p15:clr>
            <a:srgbClr val="F26B43"/>
          </p15:clr>
        </p15:guide>
        <p15:guide id="36" pos="2377">
          <p15:clr>
            <a:srgbClr val="F26B43"/>
          </p15:clr>
        </p15:guide>
        <p15:guide id="37" pos="5402">
          <p15:clr>
            <a:srgbClr val="F26B43"/>
          </p15:clr>
        </p15:guide>
        <p15:guide id="38" pos="3301">
          <p15:clr>
            <a:srgbClr val="F26B43"/>
          </p15:clr>
        </p15:guide>
        <p15:guide id="39" pos="3434">
          <p15:clr>
            <a:srgbClr val="F26B43"/>
          </p15:clr>
        </p15:guide>
        <p15:guide id="40" pos="3368">
          <p15:clr>
            <a:srgbClr val="F26B43"/>
          </p15:clr>
        </p15:guide>
        <p15:guide id="41" pos="5535">
          <p15:clr>
            <a:srgbClr val="F26B43"/>
          </p15:clr>
        </p15:guide>
        <p15:guide id="44" pos="9445" userDrawn="1">
          <p15:clr>
            <a:srgbClr val="F26B43"/>
          </p15:clr>
        </p15:guide>
        <p15:guide id="45" orient="horz" pos="2381" userDrawn="1">
          <p15:clr>
            <a:srgbClr val="F26B43"/>
          </p15:clr>
        </p15:guide>
        <p15:guide id="46" orient="horz" pos="4431" userDrawn="1">
          <p15:clr>
            <a:srgbClr val="F26B43"/>
          </p15:clr>
        </p15:guide>
        <p15:guide id="47" pos="583" userDrawn="1">
          <p15:clr>
            <a:srgbClr val="F26B43"/>
          </p15:clr>
        </p15:guide>
        <p15:guide id="48" pos="13605" userDrawn="1">
          <p15:clr>
            <a:srgbClr val="F26B43"/>
          </p15:clr>
        </p15:guide>
        <p15:guide id="49" orient="horz" pos="1181" userDrawn="1">
          <p15:clr>
            <a:srgbClr val="F26B43"/>
          </p15:clr>
        </p15:guide>
        <p15:guide id="50" orient="horz" pos="220" userDrawn="1">
          <p15:clr>
            <a:srgbClr val="F26B43"/>
          </p15:clr>
        </p15:guide>
        <p15:guide id="51" orient="horz" pos="4497" userDrawn="1">
          <p15:clr>
            <a:srgbClr val="F26B43"/>
          </p15:clr>
        </p15:guide>
        <p15:guide id="52" pos="9167" userDrawn="1">
          <p15:clr>
            <a:srgbClr val="F26B43"/>
          </p15:clr>
        </p15:guide>
        <p15:guide id="53" orient="horz" pos="260" userDrawn="1">
          <p15:clr>
            <a:srgbClr val="F26B43"/>
          </p15:clr>
        </p15:guide>
        <p15:guide id="54" pos="2518" userDrawn="1">
          <p15:clr>
            <a:srgbClr val="F26B43"/>
          </p15:clr>
        </p15:guide>
        <p15:guide id="55" pos="2800" userDrawn="1">
          <p15:clr>
            <a:srgbClr val="F26B43"/>
          </p15:clr>
        </p15:guide>
        <p15:guide id="56" pos="4730" userDrawn="1">
          <p15:clr>
            <a:srgbClr val="F26B43"/>
          </p15:clr>
        </p15:guide>
        <p15:guide id="57" pos="5008" userDrawn="1">
          <p15:clr>
            <a:srgbClr val="F26B43"/>
          </p15:clr>
        </p15:guide>
        <p15:guide id="58" pos="11381" userDrawn="1">
          <p15:clr>
            <a:srgbClr val="F26B43"/>
          </p15:clr>
        </p15:guide>
        <p15:guide id="59" pos="6954" userDrawn="1">
          <p15:clr>
            <a:srgbClr val="F26B43"/>
          </p15:clr>
        </p15:guide>
        <p15:guide id="60" pos="7237" userDrawn="1">
          <p15:clr>
            <a:srgbClr val="F26B43"/>
          </p15:clr>
        </p15:guide>
        <p15:guide id="61" pos="7097" userDrawn="1">
          <p15:clr>
            <a:srgbClr val="F26B43"/>
          </p15:clr>
        </p15:guide>
        <p15:guide id="62" pos="11662" userDrawn="1">
          <p15:clr>
            <a:srgbClr val="F26B43"/>
          </p15:clr>
        </p15:guide>
        <p15:guide id="63" orient="horz" pos="1156" userDrawn="1">
          <p15:clr>
            <a:srgbClr val="F26B43"/>
          </p15:clr>
        </p15:guide>
        <p15:guide id="64" orient="horz" pos="70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emf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.xml"/><Relationship Id="rId5" Type="http://schemas.openxmlformats.org/officeDocument/2006/relationships/image" Target="../media/image15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6.xml"/><Relationship Id="rId5" Type="http://schemas.openxmlformats.org/officeDocument/2006/relationships/image" Target="../media/image16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0833E-E0F9-91AF-05B4-BA1DECA0F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1</a:t>
            </a:fld>
            <a:endParaRPr lang="fr-FR"/>
          </a:p>
        </p:txBody>
      </p:sp>
      <p:pic>
        <p:nvPicPr>
          <p:cNvPr id="6" name="Picture 5" descr="A black background with a number&#10;&#10;Description automatically generated">
            <a:extLst>
              <a:ext uri="{FF2B5EF4-FFF2-40B4-BE49-F238E27FC236}">
                <a16:creationId xmlns:a16="http://schemas.microsoft.com/office/drawing/2014/main" id="{878136D5-374D-17A0-A483-C7B36497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46" y="267855"/>
            <a:ext cx="2954396" cy="558247"/>
          </a:xfrm>
          <a:prstGeom prst="rect">
            <a:avLst/>
          </a:prstGeom>
        </p:spPr>
      </p:pic>
      <p:pic>
        <p:nvPicPr>
          <p:cNvPr id="7" name="Picture 6" descr="A logo with blue and black triangles&#10;&#10;Description automatically generated">
            <a:extLst>
              <a:ext uri="{FF2B5EF4-FFF2-40B4-BE49-F238E27FC236}">
                <a16:creationId xmlns:a16="http://schemas.microsoft.com/office/drawing/2014/main" id="{BF38C9A0-B2E9-E140-2F8D-5C80EB28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554" y="-408498"/>
            <a:ext cx="3601461" cy="1831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6F746-5CA0-2A79-537C-11CF98227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609" y="97482"/>
            <a:ext cx="6034403" cy="1334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C52DE3-937B-42F6-0744-4231CCF05680}"/>
              </a:ext>
            </a:extLst>
          </p:cNvPr>
          <p:cNvSpPr txBox="1"/>
          <p:nvPr/>
        </p:nvSpPr>
        <p:spPr>
          <a:xfrm>
            <a:off x="2069378" y="1456618"/>
            <a:ext cx="8878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240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Génie Informatique – Option IDSI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635210-1793-CE0F-2793-592B13201F82}"/>
              </a:ext>
            </a:extLst>
          </p:cNvPr>
          <p:cNvSpPr txBox="1"/>
          <p:nvPr/>
        </p:nvSpPr>
        <p:spPr>
          <a:xfrm>
            <a:off x="2222777" y="2234360"/>
            <a:ext cx="8704388" cy="861774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2800" b="1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en-US" sz="2800" b="1" err="1">
                <a:solidFill>
                  <a:schemeClr val="bg1"/>
                </a:solidFill>
                <a:latin typeface="Calibri"/>
                <a:ea typeface="Calibri" panose="020F0502020204030204"/>
                <a:cs typeface="Calibri" panose="020F0502020204030204"/>
              </a:rPr>
              <a:t>Refonte</a:t>
            </a:r>
            <a:r>
              <a:rPr lang="en-US" sz="2800" b="1">
                <a:solidFill>
                  <a:schemeClr val="bg1"/>
                </a:solidFill>
                <a:latin typeface="Calibri"/>
                <a:ea typeface="Calibri" panose="020F0502020204030204"/>
                <a:cs typeface="Calibri" panose="020F0502020204030204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Calibri"/>
                <a:ea typeface="Calibri" panose="020F0502020204030204"/>
                <a:cs typeface="Calibri" panose="020F0502020204030204"/>
              </a:rPr>
              <a:t>d'une</a:t>
            </a:r>
            <a:r>
              <a:rPr lang="en-US" sz="2800" b="1">
                <a:solidFill>
                  <a:schemeClr val="bg1"/>
                </a:solidFill>
                <a:latin typeface="Calibri"/>
                <a:ea typeface="Calibri" panose="020F0502020204030204"/>
                <a:cs typeface="Calibri" panose="020F0502020204030204"/>
              </a:rPr>
              <a:t> solution de monitoring </a:t>
            </a:r>
            <a:r>
              <a:rPr lang="en-US" sz="2800" b="1" err="1">
                <a:solidFill>
                  <a:schemeClr val="bg1"/>
                </a:solidFill>
                <a:latin typeface="Calibri"/>
                <a:ea typeface="Calibri" panose="020F0502020204030204"/>
                <a:cs typeface="Calibri" panose="020F0502020204030204"/>
              </a:rPr>
              <a:t>Graylog</a:t>
            </a:r>
            <a:r>
              <a:rPr lang="en-US" sz="2800" b="1">
                <a:solidFill>
                  <a:schemeClr val="bg1"/>
                </a:solidFill>
                <a:latin typeface="Calibri"/>
                <a:ea typeface="Calibri" panose="020F0502020204030204"/>
                <a:cs typeface="Calibri" panose="020F0502020204030204"/>
              </a:rPr>
              <a:t> dans un  </a:t>
            </a:r>
            <a:r>
              <a:rPr lang="en-US" sz="2800" b="1" err="1">
                <a:solidFill>
                  <a:schemeClr val="bg1"/>
                </a:solidFill>
                <a:latin typeface="Calibri"/>
                <a:ea typeface="Calibri" panose="020F0502020204030204"/>
                <a:cs typeface="Calibri" panose="020F0502020204030204"/>
              </a:rPr>
              <a:t>environnement</a:t>
            </a:r>
            <a:r>
              <a:rPr lang="en-US" sz="2800" b="1">
                <a:solidFill>
                  <a:schemeClr val="bg1"/>
                </a:solidFill>
                <a:latin typeface="Calibri"/>
                <a:ea typeface="Calibri" panose="020F0502020204030204"/>
                <a:cs typeface="Calibri" panose="020F0502020204030204"/>
              </a:rPr>
              <a:t> multi cloud</a:t>
            </a:r>
            <a:r>
              <a:rPr lang="en-US" sz="2800" b="1">
                <a:solidFill>
                  <a:schemeClr val="bg1"/>
                </a:solidFill>
                <a:latin typeface="Century"/>
                <a:ea typeface="Calibri" panose="020F0502020204030204"/>
                <a:cs typeface="Calibri" panose="020F0502020204030204"/>
              </a:rPr>
              <a:t>  </a:t>
            </a:r>
            <a:endParaRPr lang="en-US" sz="1600" b="1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7E930C-0C9C-623D-E65E-6A3FC4699CA9}"/>
              </a:ext>
            </a:extLst>
          </p:cNvPr>
          <p:cNvSpPr txBox="1"/>
          <p:nvPr/>
        </p:nvSpPr>
        <p:spPr>
          <a:xfrm>
            <a:off x="4068547" y="3774112"/>
            <a:ext cx="4919880" cy="815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2400" b="1" u="sng">
                <a:solidFill>
                  <a:srgbClr val="313131"/>
                </a:solidFill>
                <a:ea typeface="Calibri"/>
                <a:cs typeface="Calibri"/>
              </a:rPr>
              <a:t>Soutenu par : </a:t>
            </a:r>
            <a:endParaRPr lang="en-US" sz="2400" b="1" u="sng">
              <a:ea typeface="Calibri" panose="020F0502020204030204"/>
              <a:cs typeface="Calibri" panose="020F0502020204030204"/>
            </a:endParaRPr>
          </a:p>
          <a:p>
            <a:pPr algn="ctr">
              <a:spcBef>
                <a:spcPts val="600"/>
              </a:spcBef>
              <a:buSzPct val="100000"/>
            </a:pPr>
            <a:r>
              <a:rPr lang="en-US" sz="2400">
                <a:solidFill>
                  <a:srgbClr val="313131"/>
                </a:solidFill>
                <a:ea typeface="Calibri"/>
                <a:cs typeface="Calibri"/>
              </a:rPr>
              <a:t>M. MAHJOUBI Abdessamad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A8F918-3128-0239-7DF2-6DD872C102C9}"/>
              </a:ext>
            </a:extLst>
          </p:cNvPr>
          <p:cNvSpPr txBox="1"/>
          <p:nvPr/>
        </p:nvSpPr>
        <p:spPr>
          <a:xfrm>
            <a:off x="1922859" y="4828615"/>
            <a:ext cx="9232960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u="sng">
                <a:solidFill>
                  <a:srgbClr val="313131"/>
                </a:solidFill>
                <a:ea typeface="Calibri"/>
                <a:cs typeface="Calibri"/>
              </a:rPr>
              <a:t>Membre du jury:</a:t>
            </a:r>
            <a:endParaRPr lang="en-US"/>
          </a:p>
          <a:p>
            <a:pPr algn="ctr">
              <a:spcBef>
                <a:spcPts val="600"/>
              </a:spcBef>
            </a:pPr>
            <a:endParaRPr lang="en-US" sz="2400" b="1" u="sng">
              <a:solidFill>
                <a:srgbClr val="31313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US" sz="2400" b="1">
                <a:solidFill>
                  <a:srgbClr val="313131"/>
                </a:solidFill>
                <a:ea typeface="Calibri"/>
                <a:cs typeface="Calibri"/>
              </a:rPr>
              <a:t>Pr. Fatima Zahra BELOUADHA                      </a:t>
            </a:r>
            <a:r>
              <a:rPr lang="en-US" sz="2400" err="1">
                <a:solidFill>
                  <a:srgbClr val="313131"/>
                </a:solidFill>
                <a:ea typeface="Calibri"/>
                <a:cs typeface="Calibri"/>
              </a:rPr>
              <a:t>Présidente</a:t>
            </a:r>
            <a:r>
              <a:rPr lang="en-US" sz="2400">
                <a:solidFill>
                  <a:srgbClr val="313131"/>
                </a:solidFill>
                <a:ea typeface="Calibri"/>
                <a:cs typeface="Calibri"/>
              </a:rPr>
              <a:t> (EMI)</a:t>
            </a:r>
          </a:p>
          <a:p>
            <a:pPr>
              <a:spcBef>
                <a:spcPts val="600"/>
              </a:spcBef>
            </a:pPr>
            <a:r>
              <a:rPr lang="en-US" sz="2400" b="1">
                <a:solidFill>
                  <a:srgbClr val="313131"/>
                </a:solidFill>
                <a:ea typeface="Calibri"/>
                <a:cs typeface="Calibri"/>
              </a:rPr>
              <a:t>Pr. Nour-Eddine ELFADDOULI                       </a:t>
            </a:r>
            <a:r>
              <a:rPr lang="en-US" sz="2400">
                <a:solidFill>
                  <a:srgbClr val="313131"/>
                </a:solidFill>
                <a:ea typeface="Calibri"/>
                <a:cs typeface="Calibri"/>
              </a:rPr>
              <a:t>Rapporteur (EMI)</a:t>
            </a:r>
          </a:p>
          <a:p>
            <a:pPr>
              <a:spcBef>
                <a:spcPts val="600"/>
              </a:spcBef>
            </a:pPr>
            <a:r>
              <a:rPr lang="en-US" sz="2400" b="1">
                <a:solidFill>
                  <a:srgbClr val="313131"/>
                </a:solidFill>
                <a:ea typeface="Calibri"/>
                <a:cs typeface="Calibri"/>
              </a:rPr>
              <a:t>Pr. Issam KABBAJ                                            </a:t>
            </a:r>
            <a:r>
              <a:rPr lang="en-US" sz="2400" err="1">
                <a:solidFill>
                  <a:srgbClr val="313131"/>
                </a:solidFill>
                <a:ea typeface="Calibri"/>
                <a:cs typeface="Calibri"/>
              </a:rPr>
              <a:t>Encadrant</a:t>
            </a:r>
            <a:r>
              <a:rPr lang="en-US" sz="2400">
                <a:solidFill>
                  <a:srgbClr val="313131"/>
                </a:solidFill>
                <a:ea typeface="Calibri"/>
                <a:cs typeface="Calibri"/>
              </a:rPr>
              <a:t> interne (EMI)</a:t>
            </a:r>
          </a:p>
          <a:p>
            <a:pPr>
              <a:spcBef>
                <a:spcPts val="600"/>
              </a:spcBef>
            </a:pPr>
            <a:r>
              <a:rPr lang="en-US" sz="2400" b="1">
                <a:solidFill>
                  <a:srgbClr val="313131"/>
                </a:solidFill>
                <a:ea typeface="Calibri"/>
                <a:cs typeface="Calibri"/>
              </a:rPr>
              <a:t>M. Anass MAARIF </a:t>
            </a:r>
            <a:r>
              <a:rPr lang="en-US" sz="2400">
                <a:solidFill>
                  <a:srgbClr val="313131"/>
                </a:solidFill>
                <a:ea typeface="Calibri"/>
                <a:cs typeface="Calibri"/>
              </a:rPr>
              <a:t>                                          </a:t>
            </a:r>
            <a:r>
              <a:rPr lang="en-US" sz="2400" err="1">
                <a:solidFill>
                  <a:srgbClr val="313131"/>
                </a:solidFill>
                <a:ea typeface="Calibri"/>
                <a:cs typeface="Calibri"/>
              </a:rPr>
              <a:t>Encadrant</a:t>
            </a:r>
            <a:r>
              <a:rPr lang="en-US" sz="2400">
                <a:solidFill>
                  <a:srgbClr val="313131"/>
                </a:solidFill>
                <a:ea typeface="Calibri"/>
                <a:cs typeface="Calibri"/>
              </a:rPr>
              <a:t> externe (DELOITTE)</a:t>
            </a:r>
          </a:p>
          <a:p>
            <a:pPr>
              <a:spcBef>
                <a:spcPts val="600"/>
              </a:spcBef>
              <a:buSzPct val="100000"/>
            </a:pPr>
            <a:endParaRPr lang="en-US" sz="2000">
              <a:solidFill>
                <a:srgbClr val="31313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353721"/>
      </p:ext>
    </p:extLst>
  </p:cSld>
  <p:clrMapOvr>
    <a:masterClrMapping/>
  </p:clrMapOvr>
  <p:transition advTm="11086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C57E2933-3B05-924B-00D5-3926D2BB4F89}"/>
              </a:ext>
            </a:extLst>
          </p:cNvPr>
          <p:cNvGrpSpPr/>
          <p:nvPr/>
        </p:nvGrpSpPr>
        <p:grpSpPr>
          <a:xfrm>
            <a:off x="6285119" y="2120134"/>
            <a:ext cx="7003347" cy="5137878"/>
            <a:chOff x="6305107" y="1707009"/>
            <a:chExt cx="7003347" cy="513787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905AAF-FE02-9800-8220-0DF812EB7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7618" y="1707009"/>
              <a:ext cx="1927162" cy="589253"/>
            </a:xfrm>
            <a:prstGeom prst="rect">
              <a:avLst/>
            </a:prstGeom>
            <a:solidFill>
              <a:srgbClr val="E3E48D"/>
            </a:solidFill>
            <a:ln w="12700">
              <a:noFill/>
              <a:miter lim="800000"/>
              <a:headEnd/>
              <a:tailEnd/>
            </a:ln>
          </p:spPr>
          <p:txBody>
            <a:bodyPr wrap="square" lIns="36000" tIns="36000" rIns="36000" bIns="36000" anchor="ctr">
              <a:noAutofit/>
            </a:bodyPr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2000" b="1">
                  <a:ea typeface="ＭＳ Ｐゴシック" pitchFamily="50" charset="-128"/>
                </a:rPr>
                <a:t>Log Sources</a:t>
              </a:r>
            </a:p>
          </p:txBody>
        </p:sp>
        <p:sp>
          <p:nvSpPr>
            <p:cNvPr id="78" name="Organigramme : Décision 77">
              <a:extLst>
                <a:ext uri="{FF2B5EF4-FFF2-40B4-BE49-F238E27FC236}">
                  <a16:creationId xmlns:a16="http://schemas.microsoft.com/office/drawing/2014/main" id="{9154BDD8-3900-6EEC-F69C-CFF378093467}"/>
                </a:ext>
              </a:extLst>
            </p:cNvPr>
            <p:cNvSpPr/>
            <p:nvPr/>
          </p:nvSpPr>
          <p:spPr bwMode="gray">
            <a:xfrm>
              <a:off x="10326765" y="2774645"/>
              <a:ext cx="1488868" cy="734345"/>
            </a:xfrm>
            <a:prstGeom prst="flowChartDecision">
              <a:avLst/>
            </a:prstGeom>
            <a:solidFill>
              <a:srgbClr val="86BC25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fr-FR" sz="1400" b="1">
                  <a:solidFill>
                    <a:schemeClr val="bg1"/>
                  </a:solidFill>
                </a:rPr>
                <a:t>Inputs</a:t>
              </a:r>
              <a:endParaRPr lang="fr-FR" sz="1600" b="1">
                <a:solidFill>
                  <a:schemeClr val="bg1"/>
                </a:solidFill>
              </a:endParaRPr>
            </a:p>
          </p:txBody>
        </p:sp>
        <p:sp>
          <p:nvSpPr>
            <p:cNvPr id="79" name="Organigramme : Procédé prédéfini 78">
              <a:extLst>
                <a:ext uri="{FF2B5EF4-FFF2-40B4-BE49-F238E27FC236}">
                  <a16:creationId xmlns:a16="http://schemas.microsoft.com/office/drawing/2014/main" id="{57111E62-26F6-1F81-F45F-BD1B6921BD71}"/>
                </a:ext>
              </a:extLst>
            </p:cNvPr>
            <p:cNvSpPr/>
            <p:nvPr/>
          </p:nvSpPr>
          <p:spPr bwMode="gray">
            <a:xfrm>
              <a:off x="10430223" y="4536618"/>
              <a:ext cx="1226789" cy="822103"/>
            </a:xfrm>
            <a:prstGeom prst="flowChartPredefinedProcess">
              <a:avLst/>
            </a:prstGeom>
            <a:solidFill>
              <a:srgbClr val="43B02A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fr-FR" sz="1400" b="1" err="1">
                  <a:solidFill>
                    <a:schemeClr val="bg1"/>
                  </a:solidFill>
                </a:rPr>
                <a:t>Extractors</a:t>
              </a:r>
              <a:endParaRPr lang="fr-FR" sz="1400" b="1">
                <a:solidFill>
                  <a:schemeClr val="bg1"/>
                </a:solidFill>
              </a:endParaRPr>
            </a:p>
          </p:txBody>
        </p:sp>
        <p:sp>
          <p:nvSpPr>
            <p:cNvPr id="80" name="Organigramme : Procédé prédéfini 79">
              <a:extLst>
                <a:ext uri="{FF2B5EF4-FFF2-40B4-BE49-F238E27FC236}">
                  <a16:creationId xmlns:a16="http://schemas.microsoft.com/office/drawing/2014/main" id="{A9BD9529-81A0-C13E-1F77-79D3688CEBEC}"/>
                </a:ext>
              </a:extLst>
            </p:cNvPr>
            <p:cNvSpPr/>
            <p:nvPr/>
          </p:nvSpPr>
          <p:spPr bwMode="gray">
            <a:xfrm>
              <a:off x="6478029" y="4531548"/>
              <a:ext cx="1226789" cy="822103"/>
            </a:xfrm>
            <a:prstGeom prst="flowChartPredefinedProcess">
              <a:avLst/>
            </a:prstGeom>
            <a:solidFill>
              <a:srgbClr val="43B02A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fr-FR" sz="1400" b="1">
                  <a:solidFill>
                    <a:schemeClr val="bg1"/>
                  </a:solidFill>
                </a:rPr>
                <a:t>Stream Rules</a:t>
              </a:r>
            </a:p>
          </p:txBody>
        </p:sp>
        <p:sp>
          <p:nvSpPr>
            <p:cNvPr id="81" name="Organigramme : Décision 80">
              <a:extLst>
                <a:ext uri="{FF2B5EF4-FFF2-40B4-BE49-F238E27FC236}">
                  <a16:creationId xmlns:a16="http://schemas.microsoft.com/office/drawing/2014/main" id="{A7D49DE4-D431-4B2A-EA9C-2D5816FF47D2}"/>
                </a:ext>
              </a:extLst>
            </p:cNvPr>
            <p:cNvSpPr/>
            <p:nvPr/>
          </p:nvSpPr>
          <p:spPr bwMode="gray">
            <a:xfrm>
              <a:off x="6305107" y="6070272"/>
              <a:ext cx="1569385" cy="727129"/>
            </a:xfrm>
            <a:prstGeom prst="flowChartDecision">
              <a:avLst/>
            </a:prstGeom>
            <a:solidFill>
              <a:srgbClr val="86BC25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fr-FR" sz="1400" b="1" err="1">
                  <a:solidFill>
                    <a:schemeClr val="bg1"/>
                  </a:solidFill>
                </a:rPr>
                <a:t>Streams</a:t>
              </a:r>
              <a:endParaRPr lang="fr-FR" sz="1400" b="1">
                <a:solidFill>
                  <a:schemeClr val="bg1"/>
                </a:solidFill>
              </a:endParaRPr>
            </a:p>
          </p:txBody>
        </p:sp>
        <p:sp>
          <p:nvSpPr>
            <p:cNvPr id="82" name="Rectangle : coins arrondis 81">
              <a:extLst>
                <a:ext uri="{FF2B5EF4-FFF2-40B4-BE49-F238E27FC236}">
                  <a16:creationId xmlns:a16="http://schemas.microsoft.com/office/drawing/2014/main" id="{C1694280-2958-0905-5AFF-461F1610266F}"/>
                </a:ext>
              </a:extLst>
            </p:cNvPr>
            <p:cNvSpPr/>
            <p:nvPr/>
          </p:nvSpPr>
          <p:spPr bwMode="gray">
            <a:xfrm>
              <a:off x="10419129" y="6022784"/>
              <a:ext cx="1276558" cy="822103"/>
            </a:xfrm>
            <a:prstGeom prst="roundRect">
              <a:avLst/>
            </a:prstGeom>
            <a:solidFill>
              <a:srgbClr val="43B02A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fr-FR" sz="1600" b="1">
                  <a:solidFill>
                    <a:schemeClr val="bg1"/>
                  </a:solidFill>
                </a:rPr>
                <a:t>Indices</a:t>
              </a:r>
            </a:p>
          </p:txBody>
        </p:sp>
        <p:cxnSp>
          <p:nvCxnSpPr>
            <p:cNvPr id="83" name="Straight Arrow Connector 2">
              <a:extLst>
                <a:ext uri="{FF2B5EF4-FFF2-40B4-BE49-F238E27FC236}">
                  <a16:creationId xmlns:a16="http://schemas.microsoft.com/office/drawing/2014/main" id="{18F6EEB9-3E93-DBEE-D82E-45469CA202FB}"/>
                </a:ext>
              </a:extLst>
            </p:cNvPr>
            <p:cNvCxnSpPr>
              <a:cxnSpLocks/>
              <a:stCxn id="48" idx="2"/>
              <a:endCxn id="78" idx="0"/>
            </p:cNvCxnSpPr>
            <p:nvPr/>
          </p:nvCxnSpPr>
          <p:spPr>
            <a:xfrm>
              <a:off x="11071199" y="2296262"/>
              <a:ext cx="0" cy="478383"/>
            </a:xfrm>
            <a:prstGeom prst="straightConnector1">
              <a:avLst/>
            </a:prstGeom>
            <a:ln w="6350">
              <a:solidFill>
                <a:srgbClr val="5356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2">
              <a:extLst>
                <a:ext uri="{FF2B5EF4-FFF2-40B4-BE49-F238E27FC236}">
                  <a16:creationId xmlns:a16="http://schemas.microsoft.com/office/drawing/2014/main" id="{AB8FEC58-816D-BC65-24CD-311E0DEC5077}"/>
                </a:ext>
              </a:extLst>
            </p:cNvPr>
            <p:cNvCxnSpPr>
              <a:cxnSpLocks/>
              <a:stCxn id="78" idx="2"/>
              <a:endCxn id="79" idx="0"/>
            </p:cNvCxnSpPr>
            <p:nvPr/>
          </p:nvCxnSpPr>
          <p:spPr>
            <a:xfrm flipH="1">
              <a:off x="11043618" y="3508990"/>
              <a:ext cx="27581" cy="1027628"/>
            </a:xfrm>
            <a:prstGeom prst="straightConnector1">
              <a:avLst/>
            </a:prstGeom>
            <a:ln w="6350">
              <a:solidFill>
                <a:srgbClr val="5356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2">
              <a:extLst>
                <a:ext uri="{FF2B5EF4-FFF2-40B4-BE49-F238E27FC236}">
                  <a16:creationId xmlns:a16="http://schemas.microsoft.com/office/drawing/2014/main" id="{3F41853E-5729-408C-4BF5-29AEA2788A7E}"/>
                </a:ext>
              </a:extLst>
            </p:cNvPr>
            <p:cNvCxnSpPr>
              <a:cxnSpLocks/>
              <a:stCxn id="79" idx="1"/>
              <a:endCxn id="80" idx="3"/>
            </p:cNvCxnSpPr>
            <p:nvPr/>
          </p:nvCxnSpPr>
          <p:spPr>
            <a:xfrm flipH="1" flipV="1">
              <a:off x="7704818" y="4942600"/>
              <a:ext cx="2725405" cy="5070"/>
            </a:xfrm>
            <a:prstGeom prst="straightConnector1">
              <a:avLst/>
            </a:prstGeom>
            <a:ln w="6350">
              <a:solidFill>
                <a:srgbClr val="5356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2">
              <a:extLst>
                <a:ext uri="{FF2B5EF4-FFF2-40B4-BE49-F238E27FC236}">
                  <a16:creationId xmlns:a16="http://schemas.microsoft.com/office/drawing/2014/main" id="{88CEF4B9-5D7A-B645-8143-35168F10D6CC}"/>
                </a:ext>
              </a:extLst>
            </p:cNvPr>
            <p:cNvCxnSpPr>
              <a:cxnSpLocks/>
              <a:stCxn id="80" idx="2"/>
              <a:endCxn id="81" idx="0"/>
            </p:cNvCxnSpPr>
            <p:nvPr/>
          </p:nvCxnSpPr>
          <p:spPr>
            <a:xfrm flipH="1">
              <a:off x="7089800" y="5353651"/>
              <a:ext cx="1624" cy="716621"/>
            </a:xfrm>
            <a:prstGeom prst="straightConnector1">
              <a:avLst/>
            </a:prstGeom>
            <a:ln w="6350">
              <a:solidFill>
                <a:srgbClr val="5356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2">
              <a:extLst>
                <a:ext uri="{FF2B5EF4-FFF2-40B4-BE49-F238E27FC236}">
                  <a16:creationId xmlns:a16="http://schemas.microsoft.com/office/drawing/2014/main" id="{6D9DF4A5-640D-3DD5-9F66-99BB34F2B9A6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 flipV="1">
              <a:off x="7874492" y="6433836"/>
              <a:ext cx="2544637" cy="1"/>
            </a:xfrm>
            <a:prstGeom prst="straightConnector1">
              <a:avLst/>
            </a:prstGeom>
            <a:ln w="6350">
              <a:solidFill>
                <a:srgbClr val="5356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30">
              <a:extLst>
                <a:ext uri="{FF2B5EF4-FFF2-40B4-BE49-F238E27FC236}">
                  <a16:creationId xmlns:a16="http://schemas.microsoft.com/office/drawing/2014/main" id="{55C7F320-6DAB-58AB-32B1-B0CFBC893554}"/>
                </a:ext>
              </a:extLst>
            </p:cNvPr>
            <p:cNvSpPr txBox="1"/>
            <p:nvPr/>
          </p:nvSpPr>
          <p:spPr bwMode="gray">
            <a:xfrm>
              <a:off x="11771102" y="4435390"/>
              <a:ext cx="148886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Used to extract strings from messages field. Long text can be broken down and used in queries</a:t>
              </a:r>
            </a:p>
          </p:txBody>
        </p:sp>
        <p:sp>
          <p:nvSpPr>
            <p:cNvPr id="124" name="TextBox 30">
              <a:extLst>
                <a:ext uri="{FF2B5EF4-FFF2-40B4-BE49-F238E27FC236}">
                  <a16:creationId xmlns:a16="http://schemas.microsoft.com/office/drawing/2014/main" id="{A6846B55-A212-008F-FAB9-00D22E3A37CB}"/>
                </a:ext>
              </a:extLst>
            </p:cNvPr>
            <p:cNvSpPr txBox="1"/>
            <p:nvPr/>
          </p:nvSpPr>
          <p:spPr bwMode="gray">
            <a:xfrm>
              <a:off x="8285774" y="4318208"/>
              <a:ext cx="176270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Route incoming messages into streams by applying rules against them</a:t>
              </a:r>
            </a:p>
          </p:txBody>
        </p:sp>
        <p:sp>
          <p:nvSpPr>
            <p:cNvPr id="129" name="TextBox 30">
              <a:extLst>
                <a:ext uri="{FF2B5EF4-FFF2-40B4-BE49-F238E27FC236}">
                  <a16:creationId xmlns:a16="http://schemas.microsoft.com/office/drawing/2014/main" id="{43662162-019B-236A-43C3-1EF530EA64EB}"/>
                </a:ext>
              </a:extLst>
            </p:cNvPr>
            <p:cNvSpPr txBox="1"/>
            <p:nvPr/>
          </p:nvSpPr>
          <p:spPr bwMode="gray">
            <a:xfrm>
              <a:off x="11819586" y="6156836"/>
              <a:ext cx="148886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Applies retention, replication and rotation rules</a:t>
              </a:r>
            </a:p>
          </p:txBody>
        </p:sp>
      </p:grpSp>
      <p:sp>
        <p:nvSpPr>
          <p:cNvPr id="197" name="TextBox 10">
            <a:extLst>
              <a:ext uri="{FF2B5EF4-FFF2-40B4-BE49-F238E27FC236}">
                <a16:creationId xmlns:a16="http://schemas.microsoft.com/office/drawing/2014/main" id="{256B4467-DE4E-7BD2-96DB-61BE276B35F4}"/>
              </a:ext>
            </a:extLst>
          </p:cNvPr>
          <p:cNvSpPr txBox="1"/>
          <p:nvPr/>
        </p:nvSpPr>
        <p:spPr>
          <a:xfrm>
            <a:off x="532024" y="2480193"/>
            <a:ext cx="5748219" cy="14151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2800" b="1" err="1">
                <a:solidFill>
                  <a:schemeClr val="accent2"/>
                </a:solidFill>
              </a:rPr>
              <a:t>Rétention</a:t>
            </a:r>
            <a:r>
              <a:rPr lang="en-GB" sz="2800" b="1">
                <a:solidFill>
                  <a:schemeClr val="accent2"/>
                </a:solidFill>
              </a:rPr>
              <a:t> des logs</a:t>
            </a:r>
            <a:endParaRPr lang="en-GB" sz="2000" b="1">
              <a:solidFill>
                <a:schemeClr val="accent2"/>
              </a:solidFill>
            </a:endParaRPr>
          </a:p>
          <a:p>
            <a:r>
              <a:rPr lang="en-GB" sz="2000" err="1">
                <a:solidFill>
                  <a:srgbClr val="53565A"/>
                </a:solidFill>
              </a:rPr>
              <a:t>Combien</a:t>
            </a:r>
            <a:r>
              <a:rPr lang="en-GB" sz="2000">
                <a:solidFill>
                  <a:srgbClr val="53565A"/>
                </a:solidFill>
              </a:rPr>
              <a:t> de temps les logs </a:t>
            </a:r>
            <a:r>
              <a:rPr lang="en-GB" sz="2000" err="1">
                <a:solidFill>
                  <a:srgbClr val="53565A"/>
                </a:solidFill>
              </a:rPr>
              <a:t>sont</a:t>
            </a:r>
            <a:r>
              <a:rPr lang="en-GB" sz="2000">
                <a:solidFill>
                  <a:srgbClr val="53565A"/>
                </a:solidFill>
              </a:rPr>
              <a:t> </a:t>
            </a:r>
            <a:r>
              <a:rPr lang="en-GB" sz="2000" err="1">
                <a:solidFill>
                  <a:srgbClr val="53565A"/>
                </a:solidFill>
              </a:rPr>
              <a:t>conservés</a:t>
            </a:r>
            <a:r>
              <a:rPr lang="en-GB" sz="2000">
                <a:solidFill>
                  <a:srgbClr val="53565A"/>
                </a:solidFill>
              </a:rPr>
              <a:t> dans Graylog </a:t>
            </a:r>
            <a:r>
              <a:rPr lang="en-GB" sz="2000" err="1">
                <a:solidFill>
                  <a:srgbClr val="53565A"/>
                </a:solidFill>
              </a:rPr>
              <a:t>avant</a:t>
            </a:r>
            <a:r>
              <a:rPr lang="en-GB" sz="2000">
                <a:solidFill>
                  <a:srgbClr val="53565A"/>
                </a:solidFill>
              </a:rPr>
              <a:t> </a:t>
            </a:r>
            <a:r>
              <a:rPr lang="en-GB" sz="2000" err="1">
                <a:solidFill>
                  <a:srgbClr val="53565A"/>
                </a:solidFill>
              </a:rPr>
              <a:t>d’etres</a:t>
            </a:r>
            <a:r>
              <a:rPr lang="en-GB" sz="2000">
                <a:solidFill>
                  <a:srgbClr val="53565A"/>
                </a:solidFill>
              </a:rPr>
              <a:t> </a:t>
            </a:r>
            <a:r>
              <a:rPr lang="en-GB" sz="2000" err="1">
                <a:solidFill>
                  <a:srgbClr val="53565A"/>
                </a:solidFill>
              </a:rPr>
              <a:t>supprimés</a:t>
            </a:r>
            <a:endParaRPr lang="en-GB" sz="2000">
              <a:solidFill>
                <a:srgbClr val="53565A"/>
              </a:solidFill>
            </a:endParaRPr>
          </a:p>
        </p:txBody>
      </p:sp>
      <p:sp>
        <p:nvSpPr>
          <p:cNvPr id="198" name="TextBox 10">
            <a:extLst>
              <a:ext uri="{FF2B5EF4-FFF2-40B4-BE49-F238E27FC236}">
                <a16:creationId xmlns:a16="http://schemas.microsoft.com/office/drawing/2014/main" id="{34D012CD-71CA-43C4-2156-E4E332F85C41}"/>
              </a:ext>
            </a:extLst>
          </p:cNvPr>
          <p:cNvSpPr txBox="1"/>
          <p:nvPr/>
        </p:nvSpPr>
        <p:spPr>
          <a:xfrm>
            <a:off x="532024" y="4054341"/>
            <a:ext cx="5811927" cy="14151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2800" b="1" err="1">
                <a:solidFill>
                  <a:schemeClr val="accent2"/>
                </a:solidFill>
              </a:rPr>
              <a:t>Réplication</a:t>
            </a:r>
            <a:r>
              <a:rPr lang="en-GB" sz="2800" b="1">
                <a:solidFill>
                  <a:schemeClr val="accent2"/>
                </a:solidFill>
              </a:rPr>
              <a:t> des logs</a:t>
            </a:r>
            <a:endParaRPr lang="en-GB" sz="2000" b="1">
              <a:solidFill>
                <a:schemeClr val="accent2"/>
              </a:solidFill>
            </a:endParaRPr>
          </a:p>
          <a:p>
            <a:r>
              <a:rPr lang="en-GB" sz="2000" err="1">
                <a:solidFill>
                  <a:srgbClr val="53565A"/>
                </a:solidFill>
              </a:rPr>
              <a:t>Création</a:t>
            </a:r>
            <a:r>
              <a:rPr lang="en-GB" sz="2000">
                <a:solidFill>
                  <a:srgbClr val="53565A"/>
                </a:solidFill>
              </a:rPr>
              <a:t> des copies des index de logs sur </a:t>
            </a:r>
            <a:r>
              <a:rPr lang="en-GB" sz="2000" err="1">
                <a:solidFill>
                  <a:srgbClr val="53565A"/>
                </a:solidFill>
              </a:rPr>
              <a:t>plusieurs</a:t>
            </a:r>
            <a:r>
              <a:rPr lang="en-GB" sz="2000">
                <a:solidFill>
                  <a:srgbClr val="53565A"/>
                </a:solidFill>
              </a:rPr>
              <a:t> </a:t>
            </a:r>
            <a:r>
              <a:rPr lang="en-GB" sz="2000" err="1">
                <a:solidFill>
                  <a:srgbClr val="53565A"/>
                </a:solidFill>
              </a:rPr>
              <a:t>noeuds</a:t>
            </a:r>
            <a:endParaRPr lang="en-GB" sz="2000">
              <a:solidFill>
                <a:srgbClr val="53565A"/>
              </a:solidFill>
            </a:endParaRPr>
          </a:p>
        </p:txBody>
      </p:sp>
      <p:sp>
        <p:nvSpPr>
          <p:cNvPr id="199" name="TextBox 10">
            <a:extLst>
              <a:ext uri="{FF2B5EF4-FFF2-40B4-BE49-F238E27FC236}">
                <a16:creationId xmlns:a16="http://schemas.microsoft.com/office/drawing/2014/main" id="{430FE404-5EC9-844D-4EA0-CCFE4755283E}"/>
              </a:ext>
            </a:extLst>
          </p:cNvPr>
          <p:cNvSpPr txBox="1"/>
          <p:nvPr/>
        </p:nvSpPr>
        <p:spPr>
          <a:xfrm>
            <a:off x="532024" y="5431806"/>
            <a:ext cx="5748223" cy="14151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2800" b="1">
                <a:solidFill>
                  <a:schemeClr val="accent2"/>
                </a:solidFill>
              </a:rPr>
              <a:t>Rotation des logs</a:t>
            </a:r>
            <a:endParaRPr lang="en-GB" sz="2000" b="1">
              <a:solidFill>
                <a:schemeClr val="accent2"/>
              </a:solidFill>
            </a:endParaRPr>
          </a:p>
          <a:p>
            <a:r>
              <a:rPr lang="en-GB" sz="2000" err="1">
                <a:solidFill>
                  <a:srgbClr val="53565A"/>
                </a:solidFill>
              </a:rPr>
              <a:t>Création</a:t>
            </a:r>
            <a:r>
              <a:rPr lang="en-GB" sz="2000">
                <a:solidFill>
                  <a:srgbClr val="53565A"/>
                </a:solidFill>
              </a:rPr>
              <a:t> de nouveaux index pour les logs entrants à </a:t>
            </a:r>
            <a:r>
              <a:rPr lang="en-GB" sz="2000" err="1">
                <a:solidFill>
                  <a:srgbClr val="53565A"/>
                </a:solidFill>
              </a:rPr>
              <a:t>intervalles</a:t>
            </a:r>
            <a:r>
              <a:rPr lang="en-GB" sz="2000">
                <a:solidFill>
                  <a:srgbClr val="53565A"/>
                </a:solidFill>
              </a:rPr>
              <a:t>  </a:t>
            </a:r>
            <a:r>
              <a:rPr lang="en-GB" sz="2000" err="1">
                <a:solidFill>
                  <a:srgbClr val="53565A"/>
                </a:solidFill>
              </a:rPr>
              <a:t>réguliers</a:t>
            </a:r>
            <a:endParaRPr lang="en-GB" sz="2000">
              <a:solidFill>
                <a:srgbClr val="53565A"/>
              </a:solidFill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F76C4A7-5582-5ACD-F0B5-7565F0D0CECC}"/>
              </a:ext>
            </a:extLst>
          </p:cNvPr>
          <p:cNvGrpSpPr/>
          <p:nvPr/>
        </p:nvGrpSpPr>
        <p:grpSpPr>
          <a:xfrm>
            <a:off x="763877" y="140517"/>
            <a:ext cx="11783417" cy="972021"/>
            <a:chOff x="763877" y="140517"/>
            <a:chExt cx="11783417" cy="972021"/>
          </a:xfrm>
        </p:grpSpPr>
        <p:sp>
          <p:nvSpPr>
            <p:cNvPr id="13" name="Chevron 7">
              <a:extLst>
                <a:ext uri="{FF2B5EF4-FFF2-40B4-BE49-F238E27FC236}">
                  <a16:creationId xmlns:a16="http://schemas.microsoft.com/office/drawing/2014/main" id="{84717C20-BC1B-7DCB-3815-01546A972FB8}"/>
                </a:ext>
              </a:extLst>
            </p:cNvPr>
            <p:cNvSpPr/>
            <p:nvPr/>
          </p:nvSpPr>
          <p:spPr>
            <a:xfrm>
              <a:off x="9495549" y="140517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521AF797-25D4-2AC5-3AF7-A1B6E5344FB0}"/>
                </a:ext>
              </a:extLst>
            </p:cNvPr>
            <p:cNvGrpSpPr/>
            <p:nvPr/>
          </p:nvGrpSpPr>
          <p:grpSpPr>
            <a:xfrm>
              <a:off x="763877" y="140517"/>
              <a:ext cx="11109966" cy="972021"/>
              <a:chOff x="763877" y="140517"/>
              <a:chExt cx="11109966" cy="972021"/>
            </a:xfrm>
          </p:grpSpPr>
          <p:sp>
            <p:nvSpPr>
              <p:cNvPr id="15" name="Chevron 5">
                <a:extLst>
                  <a:ext uri="{FF2B5EF4-FFF2-40B4-BE49-F238E27FC236}">
                    <a16:creationId xmlns:a16="http://schemas.microsoft.com/office/drawing/2014/main" id="{4EEA144E-667E-7970-898C-251C36F65C6A}"/>
                  </a:ext>
                </a:extLst>
              </p:cNvPr>
              <p:cNvSpPr/>
              <p:nvPr/>
            </p:nvSpPr>
            <p:spPr>
              <a:xfrm>
                <a:off x="3681880" y="140517"/>
                <a:ext cx="3051745" cy="459222"/>
              </a:xfrm>
              <a:prstGeom prst="chevron">
                <a:avLst/>
              </a:prstGeom>
              <a:solidFill>
                <a:srgbClr val="92D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600" b="1">
                    <a:solidFill>
                      <a:schemeClr val="tx1"/>
                    </a:solidFill>
                  </a:rPr>
                  <a:t>Etude de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l’existant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6">
                <a:extLst>
                  <a:ext uri="{FF2B5EF4-FFF2-40B4-BE49-F238E27FC236}">
                    <a16:creationId xmlns:a16="http://schemas.microsoft.com/office/drawing/2014/main" id="{9C58D4A4-8BD3-356E-E72C-145F1736D5AB}"/>
                  </a:ext>
                </a:extLst>
              </p:cNvPr>
              <p:cNvSpPr/>
              <p:nvPr/>
            </p:nvSpPr>
            <p:spPr>
              <a:xfrm>
                <a:off x="6577546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Conception</a:t>
                </a:r>
              </a:p>
            </p:txBody>
          </p:sp>
          <p:sp>
            <p:nvSpPr>
              <p:cNvPr id="17" name="Pentagon 4">
                <a:extLst>
                  <a:ext uri="{FF2B5EF4-FFF2-40B4-BE49-F238E27FC236}">
                    <a16:creationId xmlns:a16="http://schemas.microsoft.com/office/drawing/2014/main" id="{364D44A3-6AB9-B92E-EF35-F5B56385BBD1}"/>
                  </a:ext>
                </a:extLst>
              </p:cNvPr>
              <p:cNvSpPr/>
              <p:nvPr/>
            </p:nvSpPr>
            <p:spPr>
              <a:xfrm>
                <a:off x="763877" y="140517"/>
                <a:ext cx="3051745" cy="459222"/>
              </a:xfrm>
              <a:prstGeom prst="homePlate">
                <a:avLst/>
              </a:prstGeom>
              <a:solidFill>
                <a:srgbClr val="D0D0CE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 err="1">
                    <a:solidFill>
                      <a:schemeClr val="bg1"/>
                    </a:solidFill>
                  </a:rPr>
                  <a:t>Contexte</a:t>
                </a:r>
                <a:r>
                  <a:rPr lang="en-US" sz="1200">
                    <a:solidFill>
                      <a:schemeClr val="bg1"/>
                    </a:solidFill>
                  </a:rPr>
                  <a:t> du </a:t>
                </a:r>
                <a:r>
                  <a:rPr lang="en-US" sz="1200" err="1">
                    <a:solidFill>
                      <a:schemeClr val="bg1"/>
                    </a:solidFill>
                  </a:rPr>
                  <a:t>projet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AutoShape 3">
                <a:extLst>
                  <a:ext uri="{FF2B5EF4-FFF2-40B4-BE49-F238E27FC236}">
                    <a16:creationId xmlns:a16="http://schemas.microsoft.com/office/drawing/2014/main" id="{CD399A14-E471-69C4-DC0F-2D0E4224BB4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267998" y="757300"/>
                <a:ext cx="2605845" cy="355238"/>
              </a:xfrm>
              <a:prstGeom prst="chevron">
                <a:avLst>
                  <a:gd name="adj" fmla="val 34952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Limitations et </a:t>
                </a:r>
                <a:r>
                  <a:rPr lang="en-US" sz="1200" err="1">
                    <a:solidFill>
                      <a:schemeClr val="bg1"/>
                    </a:solidFill>
                  </a:rPr>
                  <a:t>problèmes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AutoShape 4">
                <a:extLst>
                  <a:ext uri="{FF2B5EF4-FFF2-40B4-BE49-F238E27FC236}">
                    <a16:creationId xmlns:a16="http://schemas.microsoft.com/office/drawing/2014/main" id="{91299D52-4096-EFA1-8E2C-93F2CB1ED4F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3514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97999B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Gestion des logs</a:t>
                </a:r>
              </a:p>
            </p:txBody>
          </p:sp>
          <p:sp>
            <p:nvSpPr>
              <p:cNvPr id="20" name="AutoShape 5">
                <a:extLst>
                  <a:ext uri="{FF2B5EF4-FFF2-40B4-BE49-F238E27FC236}">
                    <a16:creationId xmlns:a16="http://schemas.microsoft.com/office/drawing/2014/main" id="{F7736D21-E761-729E-ECF1-907F8ABA7C6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715756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Architecture </a:t>
                </a:r>
                <a:r>
                  <a:rPr lang="en-US" sz="1200" err="1">
                    <a:solidFill>
                      <a:schemeClr val="bg1"/>
                    </a:solidFill>
                  </a:rPr>
                  <a:t>existantes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AutoShape 6">
                <a:extLst>
                  <a:ext uri="{FF2B5EF4-FFF2-40B4-BE49-F238E27FC236}">
                    <a16:creationId xmlns:a16="http://schemas.microsoft.com/office/drawing/2014/main" id="{E8334B88-5370-1BE2-CD53-5E8113C029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93406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Graylog et </a:t>
                </a:r>
                <a:r>
                  <a:rPr lang="en-US" sz="1200" err="1">
                    <a:solidFill>
                      <a:schemeClr val="bg1"/>
                    </a:solidFill>
                  </a:rPr>
                  <a:t>Fonctionnaltés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6540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  <p:bldP spid="198" grpId="0"/>
      <p:bldP spid="1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ED93391A-A26A-BA52-73A0-27FB792957BF}"/>
              </a:ext>
            </a:extLst>
          </p:cNvPr>
          <p:cNvGrpSpPr/>
          <p:nvPr/>
        </p:nvGrpSpPr>
        <p:grpSpPr>
          <a:xfrm>
            <a:off x="763877" y="140517"/>
            <a:ext cx="11783417" cy="972021"/>
            <a:chOff x="763877" y="140517"/>
            <a:chExt cx="11783417" cy="972021"/>
          </a:xfrm>
        </p:grpSpPr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85DBE032-5FD0-1948-3050-1FA78C43E2EC}"/>
                </a:ext>
              </a:extLst>
            </p:cNvPr>
            <p:cNvSpPr/>
            <p:nvPr/>
          </p:nvSpPr>
          <p:spPr>
            <a:xfrm>
              <a:off x="9495549" y="140517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4B2529BA-2A75-A153-9C65-4BCEE927A832}"/>
                </a:ext>
              </a:extLst>
            </p:cNvPr>
            <p:cNvGrpSpPr/>
            <p:nvPr/>
          </p:nvGrpSpPr>
          <p:grpSpPr>
            <a:xfrm>
              <a:off x="763877" y="140517"/>
              <a:ext cx="11109966" cy="972021"/>
              <a:chOff x="763877" y="140517"/>
              <a:chExt cx="11109966" cy="972021"/>
            </a:xfrm>
          </p:grpSpPr>
          <p:sp>
            <p:nvSpPr>
              <p:cNvPr id="16" name="Chevron 5">
                <a:extLst>
                  <a:ext uri="{FF2B5EF4-FFF2-40B4-BE49-F238E27FC236}">
                    <a16:creationId xmlns:a16="http://schemas.microsoft.com/office/drawing/2014/main" id="{42E77E00-077F-395A-AF63-ACCE1A5699C1}"/>
                  </a:ext>
                </a:extLst>
              </p:cNvPr>
              <p:cNvSpPr/>
              <p:nvPr/>
            </p:nvSpPr>
            <p:spPr>
              <a:xfrm>
                <a:off x="3681880" y="140517"/>
                <a:ext cx="3051745" cy="459222"/>
              </a:xfrm>
              <a:prstGeom prst="chevron">
                <a:avLst/>
              </a:prstGeom>
              <a:solidFill>
                <a:srgbClr val="92D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600" b="1">
                    <a:solidFill>
                      <a:schemeClr val="tx1"/>
                    </a:solidFill>
                  </a:rPr>
                  <a:t>Etude de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l’existant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6">
                <a:extLst>
                  <a:ext uri="{FF2B5EF4-FFF2-40B4-BE49-F238E27FC236}">
                    <a16:creationId xmlns:a16="http://schemas.microsoft.com/office/drawing/2014/main" id="{886FDE10-BC9C-9999-86BE-472D37245FB4}"/>
                  </a:ext>
                </a:extLst>
              </p:cNvPr>
              <p:cNvSpPr/>
              <p:nvPr/>
            </p:nvSpPr>
            <p:spPr>
              <a:xfrm>
                <a:off x="6577546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Conception</a:t>
                </a:r>
              </a:p>
            </p:txBody>
          </p:sp>
          <p:sp>
            <p:nvSpPr>
              <p:cNvPr id="18" name="Pentagon 4">
                <a:extLst>
                  <a:ext uri="{FF2B5EF4-FFF2-40B4-BE49-F238E27FC236}">
                    <a16:creationId xmlns:a16="http://schemas.microsoft.com/office/drawing/2014/main" id="{C01EA190-4EB3-B4CA-2FF0-792E8A24EAE6}"/>
                  </a:ext>
                </a:extLst>
              </p:cNvPr>
              <p:cNvSpPr/>
              <p:nvPr/>
            </p:nvSpPr>
            <p:spPr>
              <a:xfrm>
                <a:off x="763877" y="140517"/>
                <a:ext cx="3051745" cy="459222"/>
              </a:xfrm>
              <a:prstGeom prst="homePlate">
                <a:avLst/>
              </a:prstGeom>
              <a:solidFill>
                <a:srgbClr val="D0D0CE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 err="1">
                    <a:solidFill>
                      <a:schemeClr val="bg1"/>
                    </a:solidFill>
                  </a:rPr>
                  <a:t>Contexte</a:t>
                </a:r>
                <a:r>
                  <a:rPr lang="en-US" sz="1200">
                    <a:solidFill>
                      <a:schemeClr val="bg1"/>
                    </a:solidFill>
                  </a:rPr>
                  <a:t> du </a:t>
                </a:r>
                <a:r>
                  <a:rPr lang="en-US" sz="1200" err="1">
                    <a:solidFill>
                      <a:schemeClr val="bg1"/>
                    </a:solidFill>
                  </a:rPr>
                  <a:t>projet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AutoShape 3">
                <a:extLst>
                  <a:ext uri="{FF2B5EF4-FFF2-40B4-BE49-F238E27FC236}">
                    <a16:creationId xmlns:a16="http://schemas.microsoft.com/office/drawing/2014/main" id="{FB548144-2310-5038-0F67-5CF4BEE4FA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267998" y="757300"/>
                <a:ext cx="2605845" cy="355238"/>
              </a:xfrm>
              <a:prstGeom prst="chevron">
                <a:avLst>
                  <a:gd name="adj" fmla="val 34952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Limitations et </a:t>
                </a:r>
                <a:r>
                  <a:rPr lang="en-US" sz="1200" err="1">
                    <a:solidFill>
                      <a:schemeClr val="bg1"/>
                    </a:solidFill>
                  </a:rPr>
                  <a:t>problèmes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AutoShape 4">
                <a:extLst>
                  <a:ext uri="{FF2B5EF4-FFF2-40B4-BE49-F238E27FC236}">
                    <a16:creationId xmlns:a16="http://schemas.microsoft.com/office/drawing/2014/main" id="{3E246059-5E67-27B1-7350-1D010AE0FD4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3514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Gestion des logs</a:t>
                </a:r>
              </a:p>
            </p:txBody>
          </p:sp>
          <p:sp>
            <p:nvSpPr>
              <p:cNvPr id="21" name="AutoShape 5">
                <a:extLst>
                  <a:ext uri="{FF2B5EF4-FFF2-40B4-BE49-F238E27FC236}">
                    <a16:creationId xmlns:a16="http://schemas.microsoft.com/office/drawing/2014/main" id="{B441305D-8C49-E544-9DBB-55DA9047E27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715756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97999B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Architecture </a:t>
                </a:r>
                <a:r>
                  <a:rPr lang="en-US" sz="1200" err="1">
                    <a:solidFill>
                      <a:schemeClr val="bg1"/>
                    </a:solidFill>
                  </a:rPr>
                  <a:t>existantes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AutoShape 6">
                <a:extLst>
                  <a:ext uri="{FF2B5EF4-FFF2-40B4-BE49-F238E27FC236}">
                    <a16:creationId xmlns:a16="http://schemas.microsoft.com/office/drawing/2014/main" id="{64824A3E-C440-2BB3-3912-A8044B3F0C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93406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Graylog et </a:t>
                </a:r>
                <a:r>
                  <a:rPr lang="en-US" sz="1200" err="1">
                    <a:solidFill>
                      <a:schemeClr val="bg1"/>
                    </a:solidFill>
                  </a:rPr>
                  <a:t>Fonctionnaltés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36B32892-DE89-AB92-A987-098F693F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049" y="1476597"/>
            <a:ext cx="9236103" cy="593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693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ED93391A-A26A-BA52-73A0-27FB792957BF}"/>
              </a:ext>
            </a:extLst>
          </p:cNvPr>
          <p:cNvGrpSpPr/>
          <p:nvPr/>
        </p:nvGrpSpPr>
        <p:grpSpPr>
          <a:xfrm>
            <a:off x="763877" y="140517"/>
            <a:ext cx="11783417" cy="972021"/>
            <a:chOff x="763877" y="140517"/>
            <a:chExt cx="11783417" cy="972021"/>
          </a:xfrm>
        </p:grpSpPr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85DBE032-5FD0-1948-3050-1FA78C43E2EC}"/>
                </a:ext>
              </a:extLst>
            </p:cNvPr>
            <p:cNvSpPr/>
            <p:nvPr/>
          </p:nvSpPr>
          <p:spPr>
            <a:xfrm>
              <a:off x="9495549" y="140517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4B2529BA-2A75-A153-9C65-4BCEE927A832}"/>
                </a:ext>
              </a:extLst>
            </p:cNvPr>
            <p:cNvGrpSpPr/>
            <p:nvPr/>
          </p:nvGrpSpPr>
          <p:grpSpPr>
            <a:xfrm>
              <a:off x="763877" y="140517"/>
              <a:ext cx="11109966" cy="972021"/>
              <a:chOff x="763877" y="140517"/>
              <a:chExt cx="11109966" cy="972021"/>
            </a:xfrm>
          </p:grpSpPr>
          <p:sp>
            <p:nvSpPr>
              <p:cNvPr id="16" name="Chevron 5">
                <a:extLst>
                  <a:ext uri="{FF2B5EF4-FFF2-40B4-BE49-F238E27FC236}">
                    <a16:creationId xmlns:a16="http://schemas.microsoft.com/office/drawing/2014/main" id="{42E77E00-077F-395A-AF63-ACCE1A5699C1}"/>
                  </a:ext>
                </a:extLst>
              </p:cNvPr>
              <p:cNvSpPr/>
              <p:nvPr/>
            </p:nvSpPr>
            <p:spPr>
              <a:xfrm>
                <a:off x="3681880" y="140517"/>
                <a:ext cx="3051745" cy="459222"/>
              </a:xfrm>
              <a:prstGeom prst="chevron">
                <a:avLst/>
              </a:prstGeom>
              <a:solidFill>
                <a:srgbClr val="92D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600" b="1">
                    <a:solidFill>
                      <a:schemeClr val="tx1"/>
                    </a:solidFill>
                  </a:rPr>
                  <a:t>Etude de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l’existant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6">
                <a:extLst>
                  <a:ext uri="{FF2B5EF4-FFF2-40B4-BE49-F238E27FC236}">
                    <a16:creationId xmlns:a16="http://schemas.microsoft.com/office/drawing/2014/main" id="{886FDE10-BC9C-9999-86BE-472D37245FB4}"/>
                  </a:ext>
                </a:extLst>
              </p:cNvPr>
              <p:cNvSpPr/>
              <p:nvPr/>
            </p:nvSpPr>
            <p:spPr>
              <a:xfrm>
                <a:off x="6577546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Conception</a:t>
                </a:r>
              </a:p>
            </p:txBody>
          </p:sp>
          <p:sp>
            <p:nvSpPr>
              <p:cNvPr id="18" name="Pentagon 4">
                <a:extLst>
                  <a:ext uri="{FF2B5EF4-FFF2-40B4-BE49-F238E27FC236}">
                    <a16:creationId xmlns:a16="http://schemas.microsoft.com/office/drawing/2014/main" id="{C01EA190-4EB3-B4CA-2FF0-792E8A24EAE6}"/>
                  </a:ext>
                </a:extLst>
              </p:cNvPr>
              <p:cNvSpPr/>
              <p:nvPr/>
            </p:nvSpPr>
            <p:spPr>
              <a:xfrm>
                <a:off x="763877" y="140517"/>
                <a:ext cx="3051745" cy="459222"/>
              </a:xfrm>
              <a:prstGeom prst="homePlate">
                <a:avLst/>
              </a:prstGeom>
              <a:solidFill>
                <a:srgbClr val="D0D0CE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 err="1">
                    <a:solidFill>
                      <a:schemeClr val="bg1"/>
                    </a:solidFill>
                  </a:rPr>
                  <a:t>Contexte</a:t>
                </a:r>
                <a:r>
                  <a:rPr lang="en-US" sz="1200">
                    <a:solidFill>
                      <a:schemeClr val="bg1"/>
                    </a:solidFill>
                  </a:rPr>
                  <a:t> du </a:t>
                </a:r>
                <a:r>
                  <a:rPr lang="en-US" sz="1200" err="1">
                    <a:solidFill>
                      <a:schemeClr val="bg1"/>
                    </a:solidFill>
                  </a:rPr>
                  <a:t>projet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AutoShape 3">
                <a:extLst>
                  <a:ext uri="{FF2B5EF4-FFF2-40B4-BE49-F238E27FC236}">
                    <a16:creationId xmlns:a16="http://schemas.microsoft.com/office/drawing/2014/main" id="{FB548144-2310-5038-0F67-5CF4BEE4FA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267998" y="757300"/>
                <a:ext cx="2605845" cy="355238"/>
              </a:xfrm>
              <a:prstGeom prst="chevron">
                <a:avLst>
                  <a:gd name="adj" fmla="val 34952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Limitations et </a:t>
                </a:r>
                <a:r>
                  <a:rPr lang="en-US" sz="1200" err="1">
                    <a:solidFill>
                      <a:schemeClr val="bg1"/>
                    </a:solidFill>
                  </a:rPr>
                  <a:t>problèmes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AutoShape 4">
                <a:extLst>
                  <a:ext uri="{FF2B5EF4-FFF2-40B4-BE49-F238E27FC236}">
                    <a16:creationId xmlns:a16="http://schemas.microsoft.com/office/drawing/2014/main" id="{3E246059-5E67-27B1-7350-1D010AE0FD4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3514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Gestion des logs</a:t>
                </a:r>
              </a:p>
            </p:txBody>
          </p:sp>
          <p:sp>
            <p:nvSpPr>
              <p:cNvPr id="21" name="AutoShape 5">
                <a:extLst>
                  <a:ext uri="{FF2B5EF4-FFF2-40B4-BE49-F238E27FC236}">
                    <a16:creationId xmlns:a16="http://schemas.microsoft.com/office/drawing/2014/main" id="{B441305D-8C49-E544-9DBB-55DA9047E27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715756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97999B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Architecture </a:t>
                </a:r>
                <a:r>
                  <a:rPr lang="en-US" sz="1200" err="1">
                    <a:solidFill>
                      <a:schemeClr val="bg1"/>
                    </a:solidFill>
                  </a:rPr>
                  <a:t>existantes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AutoShape 6">
                <a:extLst>
                  <a:ext uri="{FF2B5EF4-FFF2-40B4-BE49-F238E27FC236}">
                    <a16:creationId xmlns:a16="http://schemas.microsoft.com/office/drawing/2014/main" id="{64824A3E-C440-2BB3-3912-A8044B3F0C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93406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Graylog et </a:t>
                </a:r>
                <a:r>
                  <a:rPr lang="en-US" sz="1200" err="1">
                    <a:solidFill>
                      <a:schemeClr val="bg1"/>
                    </a:solidFill>
                  </a:rPr>
                  <a:t>Fonctionnaltés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" name="Picture 1" descr="A diagram of a software&#10;&#10;Description automatically generated">
            <a:extLst>
              <a:ext uri="{FF2B5EF4-FFF2-40B4-BE49-F238E27FC236}">
                <a16:creationId xmlns:a16="http://schemas.microsoft.com/office/drawing/2014/main" id="{168D7601-8932-54C0-D3F1-A3EF48FA9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829" y="1363446"/>
            <a:ext cx="9607740" cy="600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215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75B317-EC71-083E-4054-C22E99735A3D}"/>
              </a:ext>
            </a:extLst>
          </p:cNvPr>
          <p:cNvGrpSpPr/>
          <p:nvPr/>
        </p:nvGrpSpPr>
        <p:grpSpPr>
          <a:xfrm>
            <a:off x="3869268" y="5012352"/>
            <a:ext cx="7714189" cy="1328115"/>
            <a:chOff x="3869268" y="5012352"/>
            <a:chExt cx="7714189" cy="132811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1D12B8-DF01-252A-33EC-AF5056D6B1CC}"/>
                </a:ext>
              </a:extLst>
            </p:cNvPr>
            <p:cNvSpPr/>
            <p:nvPr/>
          </p:nvSpPr>
          <p:spPr>
            <a:xfrm>
              <a:off x="10500758" y="5407621"/>
              <a:ext cx="521448" cy="521448"/>
            </a:xfrm>
            <a:prstGeom prst="ellipse">
              <a:avLst/>
            </a:prstGeom>
            <a:solidFill>
              <a:srgbClr val="000000">
                <a:alpha val="80000"/>
              </a:srgbClr>
            </a:solidFill>
            <a:ln w="412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4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0BA5E4-FDF2-BC8E-B630-EE83C833241F}"/>
                </a:ext>
              </a:extLst>
            </p:cNvPr>
            <p:cNvGrpSpPr/>
            <p:nvPr/>
          </p:nvGrpSpPr>
          <p:grpSpPr>
            <a:xfrm>
              <a:off x="9996168" y="5012352"/>
              <a:ext cx="1587289" cy="1328115"/>
              <a:chOff x="6687201" y="2319740"/>
              <a:chExt cx="1698530" cy="1421192"/>
            </a:xfrm>
          </p:grpSpPr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31126AC4-3056-869A-56CF-8F663063E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8548" y="2319740"/>
                <a:ext cx="727183" cy="1421192"/>
              </a:xfrm>
              <a:custGeom>
                <a:avLst/>
                <a:gdLst>
                  <a:gd name="T0" fmla="*/ 0 w 548"/>
                  <a:gd name="T1" fmla="*/ 916 h 1071"/>
                  <a:gd name="T2" fmla="*/ 0 w 548"/>
                  <a:gd name="T3" fmla="*/ 1071 h 1071"/>
                  <a:gd name="T4" fmla="*/ 548 w 548"/>
                  <a:gd name="T5" fmla="*/ 533 h 1071"/>
                  <a:gd name="T6" fmla="*/ 0 w 548"/>
                  <a:gd name="T7" fmla="*/ 0 h 1071"/>
                  <a:gd name="T8" fmla="*/ 0 w 548"/>
                  <a:gd name="T9" fmla="*/ 155 h 1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8" h="1071">
                    <a:moveTo>
                      <a:pt x="0" y="916"/>
                    </a:moveTo>
                    <a:lnTo>
                      <a:pt x="0" y="1071"/>
                    </a:lnTo>
                    <a:lnTo>
                      <a:pt x="548" y="533"/>
                    </a:lnTo>
                    <a:lnTo>
                      <a:pt x="0" y="0"/>
                    </a:lnTo>
                    <a:lnTo>
                      <a:pt x="0" y="155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Line 18">
                <a:extLst>
                  <a:ext uri="{FF2B5EF4-FFF2-40B4-BE49-F238E27FC236}">
                    <a16:creationId xmlns:a16="http://schemas.microsoft.com/office/drawing/2014/main" id="{C68A5401-B70D-0693-80C0-7EBE47EA9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7201" y="3535250"/>
                <a:ext cx="971347" cy="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F775D02-A89C-14E2-6C19-1FC6F2FD4B7F}"/>
                </a:ext>
              </a:extLst>
            </p:cNvPr>
            <p:cNvSpPr/>
            <p:nvPr/>
          </p:nvSpPr>
          <p:spPr>
            <a:xfrm>
              <a:off x="3869268" y="5405749"/>
              <a:ext cx="6438352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fr-FR" b="1"/>
                <a:t>Automatisation de Processus: </a:t>
              </a:r>
              <a:r>
                <a:rPr lang="fr-FR" err="1"/>
                <a:t>auminimiser</a:t>
              </a:r>
              <a:r>
                <a:rPr lang="fr-FR"/>
                <a:t> les interventions manuelles et assurer une </a:t>
              </a:r>
              <a:r>
                <a:rPr lang="fr-FR" err="1"/>
                <a:t>migation</a:t>
              </a:r>
              <a:r>
                <a:rPr lang="fr-FR"/>
                <a:t> fluide.</a:t>
              </a:r>
              <a:endParaRPr lang="en-US"/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3688E97-9C7F-3961-4292-D4250A8DBF88}"/>
              </a:ext>
            </a:extLst>
          </p:cNvPr>
          <p:cNvGrpSpPr/>
          <p:nvPr/>
        </p:nvGrpSpPr>
        <p:grpSpPr>
          <a:xfrm>
            <a:off x="1230817" y="2173365"/>
            <a:ext cx="9780535" cy="1320674"/>
            <a:chOff x="1230817" y="2173365"/>
            <a:chExt cx="9780535" cy="1320674"/>
          </a:xfrm>
        </p:grpSpPr>
        <p:sp>
          <p:nvSpPr>
            <p:cNvPr id="11" name="Oval 19">
              <a:extLst>
                <a:ext uri="{FF2B5EF4-FFF2-40B4-BE49-F238E27FC236}">
                  <a16:creationId xmlns:a16="http://schemas.microsoft.com/office/drawing/2014/main" id="{23DA4F6C-5D15-4645-CF03-034AEFA52936}"/>
                </a:ext>
              </a:extLst>
            </p:cNvPr>
            <p:cNvSpPr/>
            <p:nvPr/>
          </p:nvSpPr>
          <p:spPr>
            <a:xfrm>
              <a:off x="1890581" y="2535286"/>
              <a:ext cx="573116" cy="582201"/>
            </a:xfrm>
            <a:prstGeom prst="ellipse">
              <a:avLst/>
            </a:prstGeom>
            <a:solidFill>
              <a:srgbClr val="86BC25">
                <a:alpha val="80000"/>
              </a:srgbClr>
            </a:solidFill>
            <a:ln w="412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13" name="Line 16">
              <a:extLst>
                <a:ext uri="{FF2B5EF4-FFF2-40B4-BE49-F238E27FC236}">
                  <a16:creationId xmlns:a16="http://schemas.microsoft.com/office/drawing/2014/main" id="{59F2605B-6D5C-7367-0107-21874827E2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375" y="3302613"/>
              <a:ext cx="9100977" cy="1"/>
            </a:xfrm>
            <a:prstGeom prst="line">
              <a:avLst/>
            </a:prstGeom>
            <a:noFill/>
            <a:ln w="12700" cap="rnd">
              <a:gradFill>
                <a:gsLst>
                  <a:gs pos="0">
                    <a:srgbClr val="86BC25"/>
                  </a:gs>
                  <a:gs pos="100000">
                    <a:srgbClr val="43B02A"/>
                  </a:gs>
                </a:gsLst>
                <a:lin ang="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" name="Group 31">
              <a:extLst>
                <a:ext uri="{FF2B5EF4-FFF2-40B4-BE49-F238E27FC236}">
                  <a16:creationId xmlns:a16="http://schemas.microsoft.com/office/drawing/2014/main" id="{B046414C-56F3-9B62-9BE3-EB28DB1F2840}"/>
                </a:ext>
              </a:extLst>
            </p:cNvPr>
            <p:cNvGrpSpPr/>
            <p:nvPr/>
          </p:nvGrpSpPr>
          <p:grpSpPr>
            <a:xfrm>
              <a:off x="1230817" y="2173365"/>
              <a:ext cx="1587289" cy="1320674"/>
              <a:chOff x="758270" y="1311610"/>
              <a:chExt cx="1698530" cy="1413230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D228AA6-5C2D-B916-E61A-EFA4FA82B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270" y="1311610"/>
                <a:ext cx="727183" cy="1413230"/>
              </a:xfrm>
              <a:custGeom>
                <a:avLst/>
                <a:gdLst>
                  <a:gd name="T0" fmla="*/ 548 w 548"/>
                  <a:gd name="T1" fmla="*/ 149 h 1065"/>
                  <a:gd name="T2" fmla="*/ 548 w 548"/>
                  <a:gd name="T3" fmla="*/ 0 h 1065"/>
                  <a:gd name="T4" fmla="*/ 0 w 548"/>
                  <a:gd name="T5" fmla="*/ 532 h 1065"/>
                  <a:gd name="T6" fmla="*/ 548 w 548"/>
                  <a:gd name="T7" fmla="*/ 1065 h 1065"/>
                  <a:gd name="T8" fmla="*/ 548 w 548"/>
                  <a:gd name="T9" fmla="*/ 916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8" h="1065">
                    <a:moveTo>
                      <a:pt x="548" y="149"/>
                    </a:moveTo>
                    <a:lnTo>
                      <a:pt x="548" y="0"/>
                    </a:lnTo>
                    <a:lnTo>
                      <a:pt x="0" y="532"/>
                    </a:lnTo>
                    <a:lnTo>
                      <a:pt x="548" y="1065"/>
                    </a:lnTo>
                    <a:lnTo>
                      <a:pt x="548" y="916"/>
                    </a:lnTo>
                  </a:path>
                </a:pathLst>
              </a:custGeom>
              <a:noFill/>
              <a:ln w="12700" cap="rnd">
                <a:solidFill>
                  <a:srgbClr val="86BC2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5">
                <a:extLst>
                  <a:ext uri="{FF2B5EF4-FFF2-40B4-BE49-F238E27FC236}">
                    <a16:creationId xmlns:a16="http://schemas.microsoft.com/office/drawing/2014/main" id="{E5064D9D-CD9F-C92E-FC4C-54FE26E3F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453" y="1509330"/>
                <a:ext cx="971347" cy="0"/>
              </a:xfrm>
              <a:prstGeom prst="line">
                <a:avLst/>
              </a:prstGeom>
              <a:noFill/>
              <a:ln w="12700" cap="rnd">
                <a:solidFill>
                  <a:srgbClr val="86BC2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84C882-3C65-CA91-30A6-8659517C746B}"/>
                </a:ext>
              </a:extLst>
            </p:cNvPr>
            <p:cNvSpPr/>
            <p:nvPr/>
          </p:nvSpPr>
          <p:spPr>
            <a:xfrm>
              <a:off x="2818106" y="2572217"/>
              <a:ext cx="6786741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fr-FR" b="1"/>
                <a:t>Conformité réglementaire pour la rétention des logs : </a:t>
              </a:r>
              <a:r>
                <a:rPr lang="fr-FR"/>
                <a:t>règlement avec le client qui exige de conserver 60% des logs pour une durée de 365 jours</a:t>
              </a:r>
              <a:endParaRPr lang="en-US"/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647ED6F0-AFD8-6146-BF74-6C32FE81CA0B}"/>
              </a:ext>
            </a:extLst>
          </p:cNvPr>
          <p:cNvGrpSpPr/>
          <p:nvPr/>
        </p:nvGrpSpPr>
        <p:grpSpPr>
          <a:xfrm>
            <a:off x="1901187" y="3118016"/>
            <a:ext cx="9789723" cy="1328115"/>
            <a:chOff x="1901187" y="3118016"/>
            <a:chExt cx="9789723" cy="1328115"/>
          </a:xfrm>
        </p:grpSpPr>
        <p:sp>
          <p:nvSpPr>
            <p:cNvPr id="18" name="Oval 20">
              <a:extLst>
                <a:ext uri="{FF2B5EF4-FFF2-40B4-BE49-F238E27FC236}">
                  <a16:creationId xmlns:a16="http://schemas.microsoft.com/office/drawing/2014/main" id="{6D70BF28-C095-36EF-C1E2-A005DC4F9391}"/>
                </a:ext>
              </a:extLst>
            </p:cNvPr>
            <p:cNvSpPr/>
            <p:nvPr/>
          </p:nvSpPr>
          <p:spPr>
            <a:xfrm>
              <a:off x="10750631" y="3511697"/>
              <a:ext cx="521448" cy="521448"/>
            </a:xfrm>
            <a:prstGeom prst="ellipse">
              <a:avLst/>
            </a:prstGeom>
            <a:solidFill>
              <a:srgbClr val="43B02A">
                <a:alpha val="80000"/>
              </a:srgbClr>
            </a:solidFill>
            <a:ln w="412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35D2847-D0CA-4F29-EB89-5E86EDCCD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1352" y="3118016"/>
              <a:ext cx="679558" cy="1328115"/>
            </a:xfrm>
            <a:custGeom>
              <a:avLst/>
              <a:gdLst>
                <a:gd name="T0" fmla="*/ 0 w 548"/>
                <a:gd name="T1" fmla="*/ 916 h 1071"/>
                <a:gd name="T2" fmla="*/ 0 w 548"/>
                <a:gd name="T3" fmla="*/ 1071 h 1071"/>
                <a:gd name="T4" fmla="*/ 548 w 548"/>
                <a:gd name="T5" fmla="*/ 533 h 1071"/>
                <a:gd name="T6" fmla="*/ 0 w 548"/>
                <a:gd name="T7" fmla="*/ 0 h 1071"/>
                <a:gd name="T8" fmla="*/ 0 w 548"/>
                <a:gd name="T9" fmla="*/ 155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71">
                  <a:moveTo>
                    <a:pt x="0" y="916"/>
                  </a:moveTo>
                  <a:lnTo>
                    <a:pt x="0" y="1071"/>
                  </a:lnTo>
                  <a:lnTo>
                    <a:pt x="548" y="533"/>
                  </a:lnTo>
                  <a:lnTo>
                    <a:pt x="0" y="0"/>
                  </a:lnTo>
                  <a:lnTo>
                    <a:pt x="0" y="155"/>
                  </a:lnTo>
                </a:path>
              </a:pathLst>
            </a:custGeom>
            <a:noFill/>
            <a:ln w="12700" cap="rnd">
              <a:solidFill>
                <a:srgbClr val="43B02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EC7FD8A5-1806-C1B5-E9A2-BE059282EA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1187" y="4253856"/>
              <a:ext cx="9113045" cy="0"/>
            </a:xfrm>
            <a:prstGeom prst="line">
              <a:avLst/>
            </a:prstGeom>
            <a:noFill/>
            <a:ln w="12700" cap="rnd">
              <a:gradFill>
                <a:gsLst>
                  <a:gs pos="100000">
                    <a:srgbClr val="009A44"/>
                  </a:gs>
                  <a:gs pos="0">
                    <a:srgbClr val="43B02A"/>
                  </a:gs>
                </a:gsLst>
                <a:lin ang="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34387EE-EEA2-EE44-3C00-A8CE864FAA3A}"/>
                </a:ext>
              </a:extLst>
            </p:cNvPr>
            <p:cNvSpPr/>
            <p:nvPr/>
          </p:nvSpPr>
          <p:spPr>
            <a:xfrm>
              <a:off x="3831831" y="3483724"/>
              <a:ext cx="6588076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fr-FR" b="1"/>
                <a:t>Stratégie de Migration des logs : </a:t>
              </a:r>
              <a:r>
                <a:rPr lang="fr-FR"/>
                <a:t>Transférer les logs existants d’OVH (plus de 5TB) et Azure (300GB) vers la nouvelle instance</a:t>
              </a:r>
              <a:endParaRPr lang="en-US"/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B1DD1DF2-3754-10D9-BFCE-ED2BC9F0566C}"/>
              </a:ext>
            </a:extLst>
          </p:cNvPr>
          <p:cNvGrpSpPr/>
          <p:nvPr/>
        </p:nvGrpSpPr>
        <p:grpSpPr>
          <a:xfrm>
            <a:off x="1221629" y="4069063"/>
            <a:ext cx="9682269" cy="1320674"/>
            <a:chOff x="1221629" y="4069063"/>
            <a:chExt cx="9682269" cy="13206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2C0180-5D17-4D65-AE7C-76D8F0696433}"/>
                </a:ext>
              </a:extLst>
            </p:cNvPr>
            <p:cNvSpPr/>
            <p:nvPr/>
          </p:nvSpPr>
          <p:spPr>
            <a:xfrm>
              <a:off x="2688755" y="4591427"/>
              <a:ext cx="6849159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fr-FR" b="1"/>
                <a:t>Limitation de la capacité de stockage: La </a:t>
              </a:r>
              <a:endParaRPr lang="en-US"/>
            </a:p>
          </p:txBody>
        </p:sp>
        <p:sp>
          <p:nvSpPr>
            <p:cNvPr id="35" name="Oval 23">
              <a:extLst>
                <a:ext uri="{FF2B5EF4-FFF2-40B4-BE49-F238E27FC236}">
                  <a16:creationId xmlns:a16="http://schemas.microsoft.com/office/drawing/2014/main" id="{18AC8983-81F6-6385-B400-5517739D6821}"/>
                </a:ext>
              </a:extLst>
            </p:cNvPr>
            <p:cNvSpPr/>
            <p:nvPr/>
          </p:nvSpPr>
          <p:spPr>
            <a:xfrm>
              <a:off x="1694468" y="4433210"/>
              <a:ext cx="521448" cy="521448"/>
            </a:xfrm>
            <a:prstGeom prst="ellipse">
              <a:avLst/>
            </a:prstGeom>
            <a:solidFill>
              <a:srgbClr val="009A44">
                <a:alpha val="80000"/>
              </a:srgbClr>
            </a:solidFill>
            <a:ln w="412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BC27E9F5-41DF-1278-B4CD-02CA7A839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629" y="4069063"/>
              <a:ext cx="679558" cy="1320674"/>
            </a:xfrm>
            <a:custGeom>
              <a:avLst/>
              <a:gdLst>
                <a:gd name="T0" fmla="*/ 548 w 548"/>
                <a:gd name="T1" fmla="*/ 149 h 1065"/>
                <a:gd name="T2" fmla="*/ 548 w 548"/>
                <a:gd name="T3" fmla="*/ 0 h 1065"/>
                <a:gd name="T4" fmla="*/ 0 w 548"/>
                <a:gd name="T5" fmla="*/ 532 h 1065"/>
                <a:gd name="T6" fmla="*/ 548 w 548"/>
                <a:gd name="T7" fmla="*/ 1065 h 1065"/>
                <a:gd name="T8" fmla="*/ 548 w 548"/>
                <a:gd name="T9" fmla="*/ 916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65">
                  <a:moveTo>
                    <a:pt x="548" y="149"/>
                  </a:moveTo>
                  <a:lnTo>
                    <a:pt x="548" y="0"/>
                  </a:lnTo>
                  <a:lnTo>
                    <a:pt x="0" y="532"/>
                  </a:lnTo>
                  <a:lnTo>
                    <a:pt x="548" y="1065"/>
                  </a:lnTo>
                  <a:lnTo>
                    <a:pt x="548" y="916"/>
                  </a:lnTo>
                </a:path>
              </a:pathLst>
            </a:custGeom>
            <a:noFill/>
            <a:ln w="12700" cap="rnd">
              <a:solidFill>
                <a:srgbClr val="009A4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115EDA70-39ED-C287-0A5A-76875CA1A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1187" y="5204561"/>
              <a:ext cx="9002711" cy="1588"/>
            </a:xfrm>
            <a:prstGeom prst="line">
              <a:avLst/>
            </a:prstGeom>
            <a:noFill/>
            <a:ln w="12700" cap="rnd">
              <a:gradFill>
                <a:gsLst>
                  <a:gs pos="0">
                    <a:srgbClr val="009A44"/>
                  </a:gs>
                  <a:gs pos="100000">
                    <a:srgbClr val="000000"/>
                  </a:gs>
                </a:gsLst>
                <a:lin ang="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D992D5D-3ADA-A794-5A8A-16E98F9B0CA6}"/>
              </a:ext>
            </a:extLst>
          </p:cNvPr>
          <p:cNvGrpSpPr/>
          <p:nvPr/>
        </p:nvGrpSpPr>
        <p:grpSpPr>
          <a:xfrm>
            <a:off x="763877" y="140517"/>
            <a:ext cx="11783417" cy="972021"/>
            <a:chOff x="763877" y="140517"/>
            <a:chExt cx="11783417" cy="972021"/>
          </a:xfrm>
        </p:grpSpPr>
        <p:sp>
          <p:nvSpPr>
            <p:cNvPr id="6" name="Chevron 7">
              <a:extLst>
                <a:ext uri="{FF2B5EF4-FFF2-40B4-BE49-F238E27FC236}">
                  <a16:creationId xmlns:a16="http://schemas.microsoft.com/office/drawing/2014/main" id="{0EA95FA1-B806-C0C0-B256-D1B636536736}"/>
                </a:ext>
              </a:extLst>
            </p:cNvPr>
            <p:cNvSpPr/>
            <p:nvPr/>
          </p:nvSpPr>
          <p:spPr>
            <a:xfrm>
              <a:off x="9495549" y="140517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FAFDF787-E67A-7131-40A4-BAA4E1CEEC86}"/>
                </a:ext>
              </a:extLst>
            </p:cNvPr>
            <p:cNvGrpSpPr/>
            <p:nvPr/>
          </p:nvGrpSpPr>
          <p:grpSpPr>
            <a:xfrm>
              <a:off x="763877" y="140517"/>
              <a:ext cx="11109966" cy="972021"/>
              <a:chOff x="763877" y="140517"/>
              <a:chExt cx="11109966" cy="972021"/>
            </a:xfrm>
          </p:grpSpPr>
          <p:sp>
            <p:nvSpPr>
              <p:cNvPr id="8" name="Chevron 5">
                <a:extLst>
                  <a:ext uri="{FF2B5EF4-FFF2-40B4-BE49-F238E27FC236}">
                    <a16:creationId xmlns:a16="http://schemas.microsoft.com/office/drawing/2014/main" id="{463D670A-AD31-18D2-A630-7F9722D4B95C}"/>
                  </a:ext>
                </a:extLst>
              </p:cNvPr>
              <p:cNvSpPr/>
              <p:nvPr/>
            </p:nvSpPr>
            <p:spPr>
              <a:xfrm>
                <a:off x="3681880" y="140517"/>
                <a:ext cx="3051745" cy="459222"/>
              </a:xfrm>
              <a:prstGeom prst="chevron">
                <a:avLst/>
              </a:prstGeom>
              <a:solidFill>
                <a:srgbClr val="92D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600" b="1">
                    <a:solidFill>
                      <a:schemeClr val="tx1"/>
                    </a:solidFill>
                  </a:rPr>
                  <a:t>Etude de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l’existant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Chevron 6">
                <a:extLst>
                  <a:ext uri="{FF2B5EF4-FFF2-40B4-BE49-F238E27FC236}">
                    <a16:creationId xmlns:a16="http://schemas.microsoft.com/office/drawing/2014/main" id="{3F914DC2-E576-9275-9B72-061EFBEDB9D0}"/>
                  </a:ext>
                </a:extLst>
              </p:cNvPr>
              <p:cNvSpPr/>
              <p:nvPr/>
            </p:nvSpPr>
            <p:spPr>
              <a:xfrm>
                <a:off x="6577546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Conception</a:t>
                </a:r>
              </a:p>
            </p:txBody>
          </p:sp>
          <p:sp>
            <p:nvSpPr>
              <p:cNvPr id="17" name="Pentagon 4">
                <a:extLst>
                  <a:ext uri="{FF2B5EF4-FFF2-40B4-BE49-F238E27FC236}">
                    <a16:creationId xmlns:a16="http://schemas.microsoft.com/office/drawing/2014/main" id="{A77DBDE4-B88B-A3DB-C8F2-26CA069C2AFC}"/>
                  </a:ext>
                </a:extLst>
              </p:cNvPr>
              <p:cNvSpPr/>
              <p:nvPr/>
            </p:nvSpPr>
            <p:spPr>
              <a:xfrm>
                <a:off x="763877" y="140517"/>
                <a:ext cx="3051745" cy="459222"/>
              </a:xfrm>
              <a:prstGeom prst="homePlate">
                <a:avLst/>
              </a:prstGeom>
              <a:solidFill>
                <a:srgbClr val="D0D0CE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 err="1">
                    <a:solidFill>
                      <a:schemeClr val="bg1"/>
                    </a:solidFill>
                  </a:rPr>
                  <a:t>Contexte</a:t>
                </a:r>
                <a:r>
                  <a:rPr lang="en-US" sz="1200">
                    <a:solidFill>
                      <a:schemeClr val="bg1"/>
                    </a:solidFill>
                  </a:rPr>
                  <a:t> du </a:t>
                </a:r>
                <a:r>
                  <a:rPr lang="en-US" sz="1200" err="1">
                    <a:solidFill>
                      <a:schemeClr val="bg1"/>
                    </a:solidFill>
                  </a:rPr>
                  <a:t>projet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51D7A26D-49FB-29C2-24EA-29D8546032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267998" y="757300"/>
                <a:ext cx="2605845" cy="355238"/>
              </a:xfrm>
              <a:prstGeom prst="chevron">
                <a:avLst>
                  <a:gd name="adj" fmla="val 34952"/>
                </a:avLst>
              </a:prstGeom>
              <a:solidFill>
                <a:srgbClr val="97999B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Limitations et </a:t>
                </a:r>
                <a:r>
                  <a:rPr lang="en-US" sz="1200" err="1">
                    <a:solidFill>
                      <a:schemeClr val="bg1"/>
                    </a:solidFill>
                  </a:rPr>
                  <a:t>problèmes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AutoShape 4">
                <a:extLst>
                  <a:ext uri="{FF2B5EF4-FFF2-40B4-BE49-F238E27FC236}">
                    <a16:creationId xmlns:a16="http://schemas.microsoft.com/office/drawing/2014/main" id="{261B7CF5-1429-A61C-B94B-F47FFFFB2B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3514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Gestion des logs</a:t>
                </a:r>
              </a:p>
            </p:txBody>
          </p:sp>
          <p:sp>
            <p:nvSpPr>
              <p:cNvPr id="22" name="AutoShape 5">
                <a:extLst>
                  <a:ext uri="{FF2B5EF4-FFF2-40B4-BE49-F238E27FC236}">
                    <a16:creationId xmlns:a16="http://schemas.microsoft.com/office/drawing/2014/main" id="{10A1A329-15AC-DA41-493F-6EE1CE62FAB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715756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Architecture </a:t>
                </a:r>
                <a:r>
                  <a:rPr lang="en-US" sz="1200" err="1">
                    <a:solidFill>
                      <a:schemeClr val="bg1"/>
                    </a:solidFill>
                  </a:rPr>
                  <a:t>existantes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AutoShape 6">
                <a:extLst>
                  <a:ext uri="{FF2B5EF4-FFF2-40B4-BE49-F238E27FC236}">
                    <a16:creationId xmlns:a16="http://schemas.microsoft.com/office/drawing/2014/main" id="{704A1286-EAA1-BA2A-F030-DB60AA1D0E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601391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Graylog et </a:t>
                </a:r>
                <a:r>
                  <a:rPr lang="en-US" sz="1200" err="1">
                    <a:solidFill>
                      <a:schemeClr val="bg1"/>
                    </a:solidFill>
                  </a:rPr>
                  <a:t>Fonctionnaltés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78415-ACBE-153D-6CFD-555E07E34DEA}"/>
              </a:ext>
            </a:extLst>
          </p:cNvPr>
          <p:cNvSpPr/>
          <p:nvPr/>
        </p:nvSpPr>
        <p:spPr>
          <a:xfrm>
            <a:off x="598522" y="1380720"/>
            <a:ext cx="3004905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fr-FR" b="1" u="sng"/>
              <a:t>Limitations et défis: 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2531203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roupe 1108">
            <a:extLst>
              <a:ext uri="{FF2B5EF4-FFF2-40B4-BE49-F238E27FC236}">
                <a16:creationId xmlns:a16="http://schemas.microsoft.com/office/drawing/2014/main" id="{A1D21EAF-743C-74A4-6FA4-B80E0697F8FD}"/>
              </a:ext>
            </a:extLst>
          </p:cNvPr>
          <p:cNvGrpSpPr/>
          <p:nvPr/>
        </p:nvGrpSpPr>
        <p:grpSpPr>
          <a:xfrm>
            <a:off x="1544091" y="2732783"/>
            <a:ext cx="1496026" cy="2853752"/>
            <a:chOff x="1540220" y="2732783"/>
            <a:chExt cx="1496026" cy="2853752"/>
          </a:xfrm>
        </p:grpSpPr>
        <p:cxnSp>
          <p:nvCxnSpPr>
            <p:cNvPr id="6" name="AutoShape 12">
              <a:extLst>
                <a:ext uri="{FF2B5EF4-FFF2-40B4-BE49-F238E27FC236}">
                  <a16:creationId xmlns:a16="http://schemas.microsoft.com/office/drawing/2014/main" id="{33157D50-814A-2167-E48C-5F02BC2B03D7}"/>
                </a:ext>
              </a:extLst>
            </p:cNvPr>
            <p:cNvCxnSpPr>
              <a:cxnSpLocks noChangeShapeType="1"/>
              <a:endCxn id="16" idx="1"/>
            </p:cNvCxnSpPr>
            <p:nvPr/>
          </p:nvCxnSpPr>
          <p:spPr bwMode="auto">
            <a:xfrm rot="5400000" flipH="1" flipV="1">
              <a:off x="824667" y="3722659"/>
              <a:ext cx="1555535" cy="124424"/>
            </a:xfrm>
            <a:prstGeom prst="bentConnector2">
              <a:avLst/>
            </a:prstGeom>
            <a:noFill/>
            <a:ln w="6350">
              <a:solidFill>
                <a:srgbClr val="BBBCBC"/>
              </a:solidFill>
              <a:miter lim="800000"/>
              <a:headEnd/>
              <a:tailEnd/>
            </a:ln>
          </p:spPr>
        </p:cxnSp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99C67788-295E-38D8-DFB0-E79673102DA8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 rot="16200000" flipH="1">
              <a:off x="891359" y="4538930"/>
              <a:ext cx="1422146" cy="124424"/>
            </a:xfrm>
            <a:prstGeom prst="bentConnector2">
              <a:avLst/>
            </a:prstGeom>
            <a:noFill/>
            <a:ln w="6350">
              <a:solidFill>
                <a:srgbClr val="BBBCBC"/>
              </a:solidFill>
              <a:miter lim="800000"/>
              <a:headEnd/>
              <a:tailEnd/>
            </a:ln>
          </p:spPr>
        </p:cxn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1AD3FF3E-76E5-06CB-0BCE-58C0FE4CB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646" y="2732783"/>
              <a:ext cx="1371600" cy="548640"/>
            </a:xfrm>
            <a:prstGeom prst="rect">
              <a:avLst/>
            </a:prstGeom>
            <a:solidFill>
              <a:schemeClr val="accent2"/>
            </a:solidFill>
            <a:ln w="19050" algn="ctr">
              <a:noFill/>
              <a:miter lim="800000"/>
              <a:headEnd type="none" w="sm" len="sm"/>
              <a:tailEnd type="none" w="med" len="lg"/>
            </a:ln>
          </p:spPr>
          <p:txBody>
            <a:bodyPr lIns="88900" tIns="88900" rIns="88900" bIns="88900" anchor="ctr"/>
            <a:lstStyle/>
            <a:p>
              <a:pPr algn="ctr">
                <a:spcBef>
                  <a:spcPts val="565"/>
                </a:spcBef>
                <a:buSzPct val="100000"/>
              </a:pPr>
              <a:r>
                <a:rPr lang="fr-FR" sz="1200">
                  <a:solidFill>
                    <a:schemeClr val="bg1"/>
                  </a:solidFill>
                  <a:latin typeface="Aptos Narrow" panose="020B0604020202020204" pitchFamily="34" charset="0"/>
                </a:rPr>
                <a:t>5 TB des logs </a:t>
              </a:r>
              <a:endParaRPr lang="fr-FR" sz="1200">
                <a:solidFill>
                  <a:schemeClr val="bg1"/>
                </a:solidFill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0959EDE-93B1-9240-498C-CA50CF981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644" y="5037895"/>
              <a:ext cx="1371600" cy="548640"/>
            </a:xfrm>
            <a:prstGeom prst="rect">
              <a:avLst/>
            </a:prstGeom>
            <a:solidFill>
              <a:schemeClr val="accent2"/>
            </a:solidFill>
            <a:ln w="19050" algn="ctr">
              <a:noFill/>
              <a:miter lim="800000"/>
              <a:headEnd type="none" w="sm" len="sm"/>
              <a:tailEnd type="none" w="med" len="lg"/>
            </a:ln>
          </p:spPr>
          <p:txBody>
            <a:bodyPr lIns="88900" tIns="88900" rIns="88900" bIns="88900" anchor="ctr"/>
            <a:lstStyle/>
            <a:p>
              <a:pPr algn="ctr">
                <a:spcBef>
                  <a:spcPts val="565"/>
                </a:spcBef>
                <a:buSzPct val="100000"/>
              </a:pPr>
              <a:r>
                <a:rPr lang="fr-FR" sz="1200">
                  <a:solidFill>
                    <a:schemeClr val="bg1"/>
                  </a:solidFill>
                  <a:latin typeface="Aptos Narrow" panose="020B0004020202020204" pitchFamily="34" charset="0"/>
                </a:rPr>
                <a:t>300 TB des logs</a:t>
              </a:r>
              <a:endParaRPr lang="fr-FR" sz="1200">
                <a:solidFill>
                  <a:schemeClr val="bg1"/>
                </a:solidFill>
              </a:endParaRPr>
            </a:p>
          </p:txBody>
        </p:sp>
      </p:grp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3EB97E3-D6FA-AD89-24AF-01D6B1A50420}"/>
              </a:ext>
            </a:extLst>
          </p:cNvPr>
          <p:cNvSpPr txBox="1">
            <a:spLocks/>
          </p:cNvSpPr>
          <p:nvPr/>
        </p:nvSpPr>
        <p:spPr>
          <a:xfrm>
            <a:off x="5373156" y="5158263"/>
            <a:ext cx="38218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SzPct val="100000"/>
              <a:buNone/>
            </a:pPr>
            <a:r>
              <a:rPr lang="en-US" sz="1000">
                <a:solidFill>
                  <a:srgbClr val="000000"/>
                </a:solidFill>
                <a:ea typeface="Arial" panose="020B0604020202020204" pitchFamily="34" charset="0"/>
                <a:cs typeface="Arial" panose="020B0604020202020204" pitchFamily="34" charset="0"/>
              </a:rPr>
              <a:t>20 GB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9B57FC-F98A-E38D-D9EE-FF37954A9F61}"/>
              </a:ext>
            </a:extLst>
          </p:cNvPr>
          <p:cNvSpPr txBox="1">
            <a:spLocks/>
          </p:cNvSpPr>
          <p:nvPr/>
        </p:nvSpPr>
        <p:spPr>
          <a:xfrm>
            <a:off x="5373155" y="5833695"/>
            <a:ext cx="382187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SzPct val="100000"/>
              <a:buNone/>
            </a:pPr>
            <a:r>
              <a:rPr lang="en-US" sz="1000">
                <a:solidFill>
                  <a:schemeClr val="tx1"/>
                </a:solidFill>
              </a:rPr>
              <a:t>30 GB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DCD5FE8C-067A-096B-5312-B20A0695B6CD}"/>
              </a:ext>
            </a:extLst>
          </p:cNvPr>
          <p:cNvSpPr txBox="1">
            <a:spLocks/>
          </p:cNvSpPr>
          <p:nvPr/>
        </p:nvSpPr>
        <p:spPr>
          <a:xfrm>
            <a:off x="5380379" y="6992314"/>
            <a:ext cx="354609" cy="146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8116">
              <a:lnSpc>
                <a:spcPct val="115000"/>
              </a:lnSpc>
              <a:spcBef>
                <a:spcPts val="526"/>
              </a:spcBef>
              <a:tabLst>
                <a:tab pos="2027098" algn="ctr"/>
              </a:tabLst>
            </a:pPr>
            <a:r>
              <a:rPr lang="en-US" sz="877">
                <a:solidFill>
                  <a:srgbClr val="000000"/>
                </a:solidFill>
                <a:ea typeface="Arial" panose="020B0604020202020204" pitchFamily="34" charset="0"/>
                <a:cs typeface="Arial" panose="020B0604020202020204" pitchFamily="34" charset="0"/>
              </a:rPr>
              <a:t>30 GB</a:t>
            </a:r>
            <a:endParaRPr lang="en-US" sz="877"/>
          </a:p>
        </p:txBody>
      </p: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6AFEA47D-42D9-A0C4-8954-43020B046477}"/>
              </a:ext>
            </a:extLst>
          </p:cNvPr>
          <p:cNvGrpSpPr/>
          <p:nvPr/>
        </p:nvGrpSpPr>
        <p:grpSpPr>
          <a:xfrm>
            <a:off x="3040115" y="1515168"/>
            <a:ext cx="2017236" cy="2374901"/>
            <a:chOff x="3036244" y="1515168"/>
            <a:chExt cx="2017236" cy="2374901"/>
          </a:xfrm>
        </p:grpSpPr>
        <p:cxnSp>
          <p:nvCxnSpPr>
            <p:cNvPr id="76" name="AutoShape 14">
              <a:extLst>
                <a:ext uri="{FF2B5EF4-FFF2-40B4-BE49-F238E27FC236}">
                  <a16:creationId xmlns:a16="http://schemas.microsoft.com/office/drawing/2014/main" id="{7A86B154-E9EB-5B44-0333-F5020DF793BB}"/>
                </a:ext>
              </a:extLst>
            </p:cNvPr>
            <p:cNvCxnSpPr>
              <a:cxnSpLocks noChangeShapeType="1"/>
              <a:endCxn id="77" idx="1"/>
            </p:cNvCxnSpPr>
            <p:nvPr/>
          </p:nvCxnSpPr>
          <p:spPr bwMode="auto">
            <a:xfrm flipV="1">
              <a:off x="3036244" y="1789488"/>
              <a:ext cx="645636" cy="1217615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rgbClr val="BBBCBC"/>
              </a:solidFill>
              <a:miter lim="800000"/>
              <a:headEnd/>
              <a:tailEnd/>
            </a:ln>
          </p:spPr>
        </p:cxnSp>
        <p:sp>
          <p:nvSpPr>
            <p:cNvPr id="77" name="Rectangle 6">
              <a:extLst>
                <a:ext uri="{FF2B5EF4-FFF2-40B4-BE49-F238E27FC236}">
                  <a16:creationId xmlns:a16="http://schemas.microsoft.com/office/drawing/2014/main" id="{49686C76-B605-ED95-E416-31E766F9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880" y="1515168"/>
              <a:ext cx="1371600" cy="548640"/>
            </a:xfrm>
            <a:prstGeom prst="rect">
              <a:avLst/>
            </a:prstGeom>
            <a:solidFill>
              <a:schemeClr val="accent2"/>
            </a:solidFill>
            <a:ln w="19050" algn="ctr">
              <a:noFill/>
              <a:miter lim="800000"/>
              <a:headEnd type="none" w="sm" len="sm"/>
              <a:tailEnd type="none" w="med" len="lg"/>
            </a:ln>
          </p:spPr>
          <p:txBody>
            <a:bodyPr lIns="88900" tIns="88900" rIns="88900" bIns="88900" anchor="ctr"/>
            <a:lstStyle/>
            <a:p>
              <a:pPr marR="45355" algn="ctr">
                <a:lnSpc>
                  <a:spcPct val="115000"/>
                </a:lnSpc>
                <a:spcBef>
                  <a:spcPts val="496"/>
                </a:spcBef>
                <a:tabLst>
                  <a:tab pos="1910792" algn="ctr"/>
                </a:tabLst>
              </a:pPr>
              <a:r>
                <a:rPr lang="en-US" sz="1200" b="1">
                  <a:solidFill>
                    <a:schemeClr val="bg1"/>
                  </a:solidFill>
                  <a:ea typeface="Arial" panose="020B0604020202020204" pitchFamily="34" charset="0"/>
                  <a:cs typeface="Arial" panose="020B0604020202020204" pitchFamily="34" charset="0"/>
                </a:rPr>
                <a:t>Mai 2023</a:t>
              </a:r>
            </a:p>
          </p:txBody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28EB271-ECD2-8AFC-D5F7-545C4615D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880" y="3341429"/>
              <a:ext cx="1371600" cy="548640"/>
            </a:xfrm>
            <a:prstGeom prst="rect">
              <a:avLst/>
            </a:prstGeom>
            <a:solidFill>
              <a:schemeClr val="accent2"/>
            </a:solidFill>
            <a:ln w="19050" algn="ctr">
              <a:noFill/>
              <a:miter lim="800000"/>
              <a:headEnd type="none" w="sm" len="sm"/>
              <a:tailEnd type="none" w="med" len="lg"/>
            </a:ln>
          </p:spPr>
          <p:txBody>
            <a:bodyPr lIns="88900" tIns="88900" rIns="88900" bIns="88900" anchor="ctr"/>
            <a:lstStyle/>
            <a:p>
              <a:pPr marR="45355" algn="ctr">
                <a:lnSpc>
                  <a:spcPct val="115000"/>
                </a:lnSpc>
                <a:spcBef>
                  <a:spcPts val="496"/>
                </a:spcBef>
                <a:tabLst>
                  <a:tab pos="1910792" algn="ctr"/>
                </a:tabLst>
              </a:pPr>
              <a:r>
                <a:rPr lang="en-US" sz="1200" b="1">
                  <a:solidFill>
                    <a:schemeClr val="bg1"/>
                  </a:solidFill>
                  <a:ea typeface="Arial" panose="020B0604020202020204" pitchFamily="34" charset="0"/>
                  <a:cs typeface="Arial" panose="020B0604020202020204" pitchFamily="34" charset="0"/>
                </a:rPr>
                <a:t>Avril 2024</a:t>
              </a:r>
            </a:p>
          </p:txBody>
        </p:sp>
        <p:sp>
          <p:nvSpPr>
            <p:cNvPr id="79" name="Rectangle 7">
              <a:extLst>
                <a:ext uri="{FF2B5EF4-FFF2-40B4-BE49-F238E27FC236}">
                  <a16:creationId xmlns:a16="http://schemas.microsoft.com/office/drawing/2014/main" id="{6F3E901E-0C48-A6CD-4A35-4C5183C47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880" y="2120378"/>
              <a:ext cx="1371600" cy="548640"/>
            </a:xfrm>
            <a:prstGeom prst="rect">
              <a:avLst/>
            </a:prstGeom>
            <a:solidFill>
              <a:schemeClr val="accent2"/>
            </a:solidFill>
            <a:ln w="19050" algn="ctr">
              <a:noFill/>
              <a:miter lim="800000"/>
              <a:headEnd type="none" w="sm" len="sm"/>
              <a:tailEnd type="none" w="med" len="lg"/>
            </a:ln>
          </p:spPr>
          <p:txBody>
            <a:bodyPr lIns="88900" tIns="88900" rIns="88900" bIns="88900" anchor="ctr"/>
            <a:lstStyle/>
            <a:p>
              <a:pPr marR="45355" algn="ctr">
                <a:lnSpc>
                  <a:spcPct val="115000"/>
                </a:lnSpc>
                <a:spcBef>
                  <a:spcPts val="496"/>
                </a:spcBef>
                <a:tabLst>
                  <a:tab pos="1910792" algn="ctr"/>
                </a:tabLst>
              </a:pPr>
              <a:r>
                <a:rPr lang="en-US" sz="1200" b="1" err="1">
                  <a:solidFill>
                    <a:schemeClr val="bg1"/>
                  </a:solidFill>
                  <a:ea typeface="Arial" panose="020B0604020202020204" pitchFamily="34" charset="0"/>
                  <a:cs typeface="Arial" panose="020B0604020202020204" pitchFamily="34" charset="0"/>
                </a:rPr>
                <a:t>Juin</a:t>
              </a:r>
              <a:r>
                <a:rPr lang="en-US" sz="1200" b="1">
                  <a:solidFill>
                    <a:schemeClr val="bg1"/>
                  </a:solidFill>
                  <a:ea typeface="Arial" panose="020B0604020202020204" pitchFamily="34" charset="0"/>
                  <a:cs typeface="Arial" panose="020B0604020202020204" pitchFamily="34" charset="0"/>
                </a:rPr>
                <a:t> 2023</a:t>
              </a:r>
            </a:p>
          </p:txBody>
        </p:sp>
        <p:cxnSp>
          <p:nvCxnSpPr>
            <p:cNvPr id="80" name="Straight Connector 10">
              <a:extLst>
                <a:ext uri="{FF2B5EF4-FFF2-40B4-BE49-F238E27FC236}">
                  <a16:creationId xmlns:a16="http://schemas.microsoft.com/office/drawing/2014/main" id="{5389835D-22D8-45D2-126C-D9DB27C960F2}"/>
                </a:ext>
              </a:extLst>
            </p:cNvPr>
            <p:cNvCxnSpPr>
              <a:cxnSpLocks/>
            </p:cNvCxnSpPr>
            <p:nvPr/>
          </p:nvCxnSpPr>
          <p:spPr>
            <a:xfrm>
              <a:off x="3036244" y="3007103"/>
              <a:ext cx="645636" cy="343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AutoShape 14">
              <a:extLst>
                <a:ext uri="{FF2B5EF4-FFF2-40B4-BE49-F238E27FC236}">
                  <a16:creationId xmlns:a16="http://schemas.microsoft.com/office/drawing/2014/main" id="{2BB11418-BF75-5737-CCA1-90340674D78C}"/>
                </a:ext>
              </a:extLst>
            </p:cNvPr>
            <p:cNvCxnSpPr>
              <a:cxnSpLocks noChangeShapeType="1"/>
              <a:endCxn id="79" idx="1"/>
            </p:cNvCxnSpPr>
            <p:nvPr/>
          </p:nvCxnSpPr>
          <p:spPr bwMode="auto">
            <a:xfrm flipV="1">
              <a:off x="3036244" y="2394698"/>
              <a:ext cx="645636" cy="612405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rgbClr val="BBBCBC"/>
              </a:solidFill>
              <a:miter lim="800000"/>
              <a:headEnd/>
              <a:tailEnd/>
            </a:ln>
          </p:spPr>
        </p:cxnSp>
        <p:cxnSp>
          <p:nvCxnSpPr>
            <p:cNvPr id="82" name="AutoShape 14">
              <a:extLst>
                <a:ext uri="{FF2B5EF4-FFF2-40B4-BE49-F238E27FC236}">
                  <a16:creationId xmlns:a16="http://schemas.microsoft.com/office/drawing/2014/main" id="{20817F59-8E84-1B98-1087-654DC2C884D9}"/>
                </a:ext>
              </a:extLst>
            </p:cNvPr>
            <p:cNvCxnSpPr>
              <a:cxnSpLocks noChangeShapeType="1"/>
              <a:endCxn id="78" idx="1"/>
            </p:cNvCxnSpPr>
            <p:nvPr/>
          </p:nvCxnSpPr>
          <p:spPr bwMode="auto">
            <a:xfrm>
              <a:off x="3036244" y="3007103"/>
              <a:ext cx="645636" cy="608646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rgbClr val="BBBCBC"/>
              </a:solidFill>
              <a:miter lim="800000"/>
              <a:headEnd/>
              <a:tailEnd/>
            </a:ln>
          </p:spPr>
        </p:cxn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21420A02-3192-C71B-86F1-2B08C2785783}"/>
                </a:ext>
              </a:extLst>
            </p:cNvPr>
            <p:cNvSpPr txBox="1"/>
            <p:nvPr/>
          </p:nvSpPr>
          <p:spPr>
            <a:xfrm>
              <a:off x="4316802" y="2847473"/>
              <a:ext cx="4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03200" indent="-2032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fr-FR">
                  <a:solidFill>
                    <a:srgbClr val="313131"/>
                  </a:solidFill>
                </a:rPr>
                <a:t> </a:t>
              </a:r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B97C4901-4D99-D766-2EBF-BC2E3E8E11B8}"/>
                </a:ext>
              </a:extLst>
            </p:cNvPr>
            <p:cNvSpPr txBox="1"/>
            <p:nvPr/>
          </p:nvSpPr>
          <p:spPr>
            <a:xfrm>
              <a:off x="4316802" y="2659933"/>
              <a:ext cx="4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03200" indent="-2032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fr-FR">
                  <a:solidFill>
                    <a:srgbClr val="313131"/>
                  </a:solidFill>
                </a:rPr>
                <a:t> </a:t>
              </a: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ABE340EC-4326-484B-19EA-D321A2210083}"/>
                </a:ext>
              </a:extLst>
            </p:cNvPr>
            <p:cNvSpPr txBox="1"/>
            <p:nvPr/>
          </p:nvSpPr>
          <p:spPr>
            <a:xfrm>
              <a:off x="4316802" y="3035819"/>
              <a:ext cx="4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03200" indent="-2032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fr-FR">
                  <a:solidFill>
                    <a:srgbClr val="313131"/>
                  </a:solidFill>
                </a:rPr>
                <a:t> </a:t>
              </a:r>
            </a:p>
          </p:txBody>
        </p:sp>
      </p:grpSp>
      <p:grpSp>
        <p:nvGrpSpPr>
          <p:cNvPr id="1118" name="Groupe 1117">
            <a:extLst>
              <a:ext uri="{FF2B5EF4-FFF2-40B4-BE49-F238E27FC236}">
                <a16:creationId xmlns:a16="http://schemas.microsoft.com/office/drawing/2014/main" id="{35D15C64-924B-17F3-D984-4D5F907E5026}"/>
              </a:ext>
            </a:extLst>
          </p:cNvPr>
          <p:cNvGrpSpPr/>
          <p:nvPr/>
        </p:nvGrpSpPr>
        <p:grpSpPr>
          <a:xfrm>
            <a:off x="3040115" y="4964798"/>
            <a:ext cx="2013365" cy="2374901"/>
            <a:chOff x="3040115" y="4964798"/>
            <a:chExt cx="2013365" cy="2374901"/>
          </a:xfrm>
        </p:grpSpPr>
        <p:cxnSp>
          <p:nvCxnSpPr>
            <p:cNvPr id="88" name="AutoShape 14">
              <a:extLst>
                <a:ext uri="{FF2B5EF4-FFF2-40B4-BE49-F238E27FC236}">
                  <a16:creationId xmlns:a16="http://schemas.microsoft.com/office/drawing/2014/main" id="{8207B585-0E2E-D987-ADBE-2804C644547E}"/>
                </a:ext>
              </a:extLst>
            </p:cNvPr>
            <p:cNvCxnSpPr>
              <a:cxnSpLocks noChangeShapeType="1"/>
              <a:stCxn id="17" idx="3"/>
              <a:endCxn id="89" idx="1"/>
            </p:cNvCxnSpPr>
            <p:nvPr/>
          </p:nvCxnSpPr>
          <p:spPr bwMode="auto">
            <a:xfrm flipV="1">
              <a:off x="3040115" y="5239118"/>
              <a:ext cx="641765" cy="73097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rgbClr val="BBBCBC"/>
              </a:solidFill>
              <a:miter lim="800000"/>
              <a:headEnd/>
              <a:tailEnd/>
            </a:ln>
          </p:spPr>
        </p:cxnSp>
        <p:sp>
          <p:nvSpPr>
            <p:cNvPr id="89" name="Rectangle 6">
              <a:extLst>
                <a:ext uri="{FF2B5EF4-FFF2-40B4-BE49-F238E27FC236}">
                  <a16:creationId xmlns:a16="http://schemas.microsoft.com/office/drawing/2014/main" id="{1480F653-FB01-F0F8-EC2F-F3FB179EB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880" y="4964798"/>
              <a:ext cx="1371600" cy="548640"/>
            </a:xfrm>
            <a:prstGeom prst="rect">
              <a:avLst/>
            </a:prstGeom>
            <a:solidFill>
              <a:schemeClr val="accent2"/>
            </a:solidFill>
            <a:ln w="19050" algn="ctr">
              <a:noFill/>
              <a:miter lim="800000"/>
              <a:headEnd type="none" w="sm" len="sm"/>
              <a:tailEnd type="none" w="med" len="lg"/>
            </a:ln>
          </p:spPr>
          <p:txBody>
            <a:bodyPr lIns="88900" tIns="88900" rIns="88900" bIns="88900" anchor="ctr"/>
            <a:lstStyle/>
            <a:p>
              <a:pPr marR="45355" algn="ctr">
                <a:lnSpc>
                  <a:spcPct val="115000"/>
                </a:lnSpc>
                <a:spcBef>
                  <a:spcPts val="496"/>
                </a:spcBef>
                <a:tabLst>
                  <a:tab pos="1910792" algn="ctr"/>
                </a:tabLst>
              </a:pPr>
              <a:r>
                <a:rPr lang="en-US" sz="1200" b="1">
                  <a:solidFill>
                    <a:schemeClr val="bg1"/>
                  </a:solidFill>
                  <a:ea typeface="Arial" panose="020B0604020202020204" pitchFamily="34" charset="0"/>
                  <a:cs typeface="Arial" panose="020B0604020202020204" pitchFamily="34" charset="0"/>
                </a:rPr>
                <a:t>Mai 2023</a:t>
              </a:r>
            </a:p>
          </p:txBody>
        </p:sp>
        <p:sp>
          <p:nvSpPr>
            <p:cNvPr id="90" name="Rectangle 8">
              <a:extLst>
                <a:ext uri="{FF2B5EF4-FFF2-40B4-BE49-F238E27FC236}">
                  <a16:creationId xmlns:a16="http://schemas.microsoft.com/office/drawing/2014/main" id="{6075D360-2993-21DF-C260-1DFBCBB85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880" y="6791059"/>
              <a:ext cx="1371600" cy="548640"/>
            </a:xfrm>
            <a:prstGeom prst="rect">
              <a:avLst/>
            </a:prstGeom>
            <a:solidFill>
              <a:schemeClr val="accent2"/>
            </a:solidFill>
            <a:ln w="19050" algn="ctr">
              <a:noFill/>
              <a:miter lim="800000"/>
              <a:headEnd type="none" w="sm" len="sm"/>
              <a:tailEnd type="none" w="med" len="lg"/>
            </a:ln>
          </p:spPr>
          <p:txBody>
            <a:bodyPr lIns="88900" tIns="88900" rIns="88900" bIns="88900" anchor="ctr"/>
            <a:lstStyle/>
            <a:p>
              <a:pPr marR="45355" algn="ctr">
                <a:lnSpc>
                  <a:spcPct val="115000"/>
                </a:lnSpc>
                <a:spcBef>
                  <a:spcPts val="496"/>
                </a:spcBef>
                <a:tabLst>
                  <a:tab pos="1910792" algn="ctr"/>
                </a:tabLst>
              </a:pPr>
              <a:r>
                <a:rPr lang="en-US" sz="1200" b="1">
                  <a:solidFill>
                    <a:schemeClr val="bg1"/>
                  </a:solidFill>
                  <a:ea typeface="Arial" panose="020B0604020202020204" pitchFamily="34" charset="0"/>
                  <a:cs typeface="Arial" panose="020B0604020202020204" pitchFamily="34" charset="0"/>
                </a:rPr>
                <a:t>Avril 2024</a:t>
              </a: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EB9786A6-9D7D-65C2-5507-A0DE5953D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880" y="5570008"/>
              <a:ext cx="1371600" cy="548640"/>
            </a:xfrm>
            <a:prstGeom prst="rect">
              <a:avLst/>
            </a:prstGeom>
            <a:solidFill>
              <a:schemeClr val="accent2"/>
            </a:solidFill>
            <a:ln w="19050" algn="ctr">
              <a:noFill/>
              <a:miter lim="800000"/>
              <a:headEnd type="none" w="sm" len="sm"/>
              <a:tailEnd type="none" w="med" len="lg"/>
            </a:ln>
          </p:spPr>
          <p:txBody>
            <a:bodyPr lIns="88900" tIns="88900" rIns="88900" bIns="88900" anchor="ctr"/>
            <a:lstStyle/>
            <a:p>
              <a:pPr marR="45355" algn="ctr">
                <a:lnSpc>
                  <a:spcPct val="115000"/>
                </a:lnSpc>
                <a:spcBef>
                  <a:spcPts val="496"/>
                </a:spcBef>
                <a:tabLst>
                  <a:tab pos="1910792" algn="ctr"/>
                </a:tabLst>
              </a:pPr>
              <a:r>
                <a:rPr lang="en-US" sz="1200" b="1" err="1">
                  <a:solidFill>
                    <a:schemeClr val="bg1"/>
                  </a:solidFill>
                  <a:ea typeface="Arial" panose="020B0604020202020204" pitchFamily="34" charset="0"/>
                  <a:cs typeface="Arial" panose="020B0604020202020204" pitchFamily="34" charset="0"/>
                </a:rPr>
                <a:t>Juin</a:t>
              </a:r>
              <a:r>
                <a:rPr lang="en-US" sz="1200" b="1">
                  <a:solidFill>
                    <a:schemeClr val="bg1"/>
                  </a:solidFill>
                  <a:ea typeface="Arial" panose="020B0604020202020204" pitchFamily="34" charset="0"/>
                  <a:cs typeface="Arial" panose="020B0604020202020204" pitchFamily="34" charset="0"/>
                </a:rPr>
                <a:t> 2023</a:t>
              </a:r>
            </a:p>
          </p:txBody>
        </p:sp>
        <p:cxnSp>
          <p:nvCxnSpPr>
            <p:cNvPr id="92" name="Straight Connector 10">
              <a:extLst>
                <a:ext uri="{FF2B5EF4-FFF2-40B4-BE49-F238E27FC236}">
                  <a16:creationId xmlns:a16="http://schemas.microsoft.com/office/drawing/2014/main" id="{9A40A688-11FF-2EB3-B472-E86746A69CB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3040115" y="5312151"/>
              <a:ext cx="319675" cy="6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AutoShape 14">
              <a:extLst>
                <a:ext uri="{FF2B5EF4-FFF2-40B4-BE49-F238E27FC236}">
                  <a16:creationId xmlns:a16="http://schemas.microsoft.com/office/drawing/2014/main" id="{07ABCC2B-E528-DC72-F076-A0A79B91F99E}"/>
                </a:ext>
              </a:extLst>
            </p:cNvPr>
            <p:cNvCxnSpPr>
              <a:cxnSpLocks noChangeShapeType="1"/>
              <a:stCxn id="17" idx="3"/>
              <a:endCxn id="91" idx="1"/>
            </p:cNvCxnSpPr>
            <p:nvPr/>
          </p:nvCxnSpPr>
          <p:spPr bwMode="auto">
            <a:xfrm>
              <a:off x="3040115" y="5312215"/>
              <a:ext cx="641765" cy="532113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rgbClr val="BBBCBC"/>
              </a:solidFill>
              <a:miter lim="800000"/>
              <a:headEnd/>
              <a:tailEnd/>
            </a:ln>
          </p:spPr>
        </p:cxnSp>
        <p:cxnSp>
          <p:nvCxnSpPr>
            <p:cNvPr id="94" name="AutoShape 14">
              <a:extLst>
                <a:ext uri="{FF2B5EF4-FFF2-40B4-BE49-F238E27FC236}">
                  <a16:creationId xmlns:a16="http://schemas.microsoft.com/office/drawing/2014/main" id="{D35CA876-129F-B7F8-6093-A79C88CFF45B}"/>
                </a:ext>
              </a:extLst>
            </p:cNvPr>
            <p:cNvCxnSpPr>
              <a:cxnSpLocks noChangeShapeType="1"/>
              <a:stCxn id="17" idx="3"/>
              <a:endCxn id="90" idx="1"/>
            </p:cNvCxnSpPr>
            <p:nvPr/>
          </p:nvCxnSpPr>
          <p:spPr bwMode="auto">
            <a:xfrm>
              <a:off x="3040115" y="5312215"/>
              <a:ext cx="641765" cy="1753164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rgbClr val="BBBCBC"/>
              </a:solidFill>
              <a:miter lim="800000"/>
              <a:headEnd/>
              <a:tailEnd/>
            </a:ln>
          </p:spPr>
        </p:cxn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6B4962E2-B079-89D1-B781-A1A2B4084F19}"/>
                </a:ext>
              </a:extLst>
            </p:cNvPr>
            <p:cNvSpPr txBox="1"/>
            <p:nvPr/>
          </p:nvSpPr>
          <p:spPr>
            <a:xfrm>
              <a:off x="4316802" y="6297103"/>
              <a:ext cx="4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03200" indent="-2032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fr-FR">
                  <a:solidFill>
                    <a:srgbClr val="313131"/>
                  </a:solidFill>
                </a:rPr>
                <a:t> </a:t>
              </a:r>
            </a:p>
          </p:txBody>
        </p: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E17755D3-5399-0753-84DD-D3DE2DDB888B}"/>
                </a:ext>
              </a:extLst>
            </p:cNvPr>
            <p:cNvSpPr txBox="1"/>
            <p:nvPr/>
          </p:nvSpPr>
          <p:spPr>
            <a:xfrm>
              <a:off x="4316802" y="6109563"/>
              <a:ext cx="4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03200" indent="-2032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fr-FR">
                  <a:solidFill>
                    <a:srgbClr val="313131"/>
                  </a:solidFill>
                </a:rPr>
                <a:t> </a:t>
              </a:r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4960D116-8990-4A46-3DF5-68AC9533F2A5}"/>
                </a:ext>
              </a:extLst>
            </p:cNvPr>
            <p:cNvSpPr txBox="1"/>
            <p:nvPr/>
          </p:nvSpPr>
          <p:spPr>
            <a:xfrm>
              <a:off x="4316802" y="6485449"/>
              <a:ext cx="4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03200" indent="-2032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fr-FR">
                  <a:solidFill>
                    <a:srgbClr val="313131"/>
                  </a:solidFill>
                </a:rPr>
                <a:t> </a:t>
              </a:r>
            </a:p>
          </p:txBody>
        </p:sp>
      </p:grp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48D30BFC-FC8B-29B4-A2C9-AD27D885738E}"/>
              </a:ext>
            </a:extLst>
          </p:cNvPr>
          <p:cNvSpPr txBox="1">
            <a:spLocks/>
          </p:cNvSpPr>
          <p:nvPr/>
        </p:nvSpPr>
        <p:spPr>
          <a:xfrm>
            <a:off x="5352802" y="1664708"/>
            <a:ext cx="38218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SzPct val="100000"/>
              <a:buNone/>
            </a:pPr>
            <a:r>
              <a:rPr lang="en-US" sz="1000">
                <a:solidFill>
                  <a:srgbClr val="000000"/>
                </a:solidFill>
                <a:cs typeface="Arial" panose="020B0604020202020204" pitchFamily="34" charset="0"/>
              </a:rPr>
              <a:t>400 GB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05" name="Text Placeholder 5">
            <a:extLst>
              <a:ext uri="{FF2B5EF4-FFF2-40B4-BE49-F238E27FC236}">
                <a16:creationId xmlns:a16="http://schemas.microsoft.com/office/drawing/2014/main" id="{0F928BA0-59E4-75D3-3A92-9A416E7AA705}"/>
              </a:ext>
            </a:extLst>
          </p:cNvPr>
          <p:cNvSpPr txBox="1">
            <a:spLocks/>
          </p:cNvSpPr>
          <p:nvPr/>
        </p:nvSpPr>
        <p:spPr>
          <a:xfrm>
            <a:off x="5344642" y="2288138"/>
            <a:ext cx="38218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SzPct val="100000"/>
              <a:buNone/>
            </a:pPr>
            <a:r>
              <a:rPr lang="en-US" sz="1000">
                <a:solidFill>
                  <a:srgbClr val="000000"/>
                </a:solidFill>
                <a:cs typeface="Arial" panose="020B0604020202020204" pitchFamily="34" charset="0"/>
              </a:rPr>
              <a:t>300 GB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06" name="Text Placeholder 5">
            <a:extLst>
              <a:ext uri="{FF2B5EF4-FFF2-40B4-BE49-F238E27FC236}">
                <a16:creationId xmlns:a16="http://schemas.microsoft.com/office/drawing/2014/main" id="{B102CC36-4F7F-D246-AB02-58002E344F09}"/>
              </a:ext>
            </a:extLst>
          </p:cNvPr>
          <p:cNvSpPr txBox="1">
            <a:spLocks/>
          </p:cNvSpPr>
          <p:nvPr/>
        </p:nvSpPr>
        <p:spPr>
          <a:xfrm>
            <a:off x="5344642" y="3489004"/>
            <a:ext cx="38218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SzPct val="100000"/>
              <a:buNone/>
            </a:pPr>
            <a:r>
              <a:rPr lang="en-US" sz="1000">
                <a:solidFill>
                  <a:srgbClr val="000000"/>
                </a:solidFill>
                <a:cs typeface="Arial" panose="020B0604020202020204" pitchFamily="34" charset="0"/>
              </a:rPr>
              <a:t>550 GB</a:t>
            </a:r>
            <a:endParaRPr lang="en-US" sz="1000">
              <a:solidFill>
                <a:schemeClr val="tx1"/>
              </a:solidFill>
            </a:endParaRPr>
          </a:p>
        </p:txBody>
      </p:sp>
      <p:grpSp>
        <p:nvGrpSpPr>
          <p:cNvPr id="1119" name="Groupe 1118">
            <a:extLst>
              <a:ext uri="{FF2B5EF4-FFF2-40B4-BE49-F238E27FC236}">
                <a16:creationId xmlns:a16="http://schemas.microsoft.com/office/drawing/2014/main" id="{D58B6E23-426F-F4C8-09EF-8177BC6A50E3}"/>
              </a:ext>
            </a:extLst>
          </p:cNvPr>
          <p:cNvGrpSpPr/>
          <p:nvPr/>
        </p:nvGrpSpPr>
        <p:grpSpPr>
          <a:xfrm>
            <a:off x="8835016" y="2011716"/>
            <a:ext cx="4024955" cy="3262352"/>
            <a:chOff x="8835016" y="2011716"/>
            <a:chExt cx="4024955" cy="3262352"/>
          </a:xfrm>
        </p:grpSpPr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2FABAABB-9C75-45AB-46E7-34299D216708}"/>
                </a:ext>
              </a:extLst>
            </p:cNvPr>
            <p:cNvSpPr/>
            <p:nvPr/>
          </p:nvSpPr>
          <p:spPr bwMode="gray">
            <a:xfrm>
              <a:off x="8835016" y="2011716"/>
              <a:ext cx="4024955" cy="3262352"/>
            </a:xfrm>
            <a:prstGeom prst="roundRect">
              <a:avLst/>
            </a:prstGeom>
            <a:solidFill>
              <a:srgbClr val="D0D0CE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fr-FR" sz="1600" b="1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Add multiple managed disks to Azure RM VM – AzureHeads">
              <a:extLst>
                <a:ext uri="{FF2B5EF4-FFF2-40B4-BE49-F238E27FC236}">
                  <a16:creationId xmlns:a16="http://schemas.microsoft.com/office/drawing/2014/main" id="{6AF21FFD-F691-47BA-E7C6-6CD9F571F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5276" y="3405193"/>
              <a:ext cx="1427213" cy="749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2" descr="Add multiple managed disks to Azure RM VM – AzureHeads">
              <a:extLst>
                <a:ext uri="{FF2B5EF4-FFF2-40B4-BE49-F238E27FC236}">
                  <a16:creationId xmlns:a16="http://schemas.microsoft.com/office/drawing/2014/main" id="{7E6C97CB-685D-58E9-0D5C-33D1957298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2729" y="3405193"/>
              <a:ext cx="1427213" cy="749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057B438-F9DD-91F5-3DF3-D644762A9DD2}"/>
                </a:ext>
              </a:extLst>
            </p:cNvPr>
            <p:cNvSpPr/>
            <p:nvPr/>
          </p:nvSpPr>
          <p:spPr>
            <a:xfrm>
              <a:off x="9350036" y="2165027"/>
              <a:ext cx="3004905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fr-FR" b="1"/>
                <a:t> Notre nouvelle instance azure</a:t>
              </a:r>
              <a:endParaRPr lang="en-US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ADFFFC1-6AEC-2BCE-A1CF-5D52308B3761}"/>
                </a:ext>
              </a:extLst>
            </p:cNvPr>
            <p:cNvSpPr/>
            <p:nvPr/>
          </p:nvSpPr>
          <p:spPr>
            <a:xfrm>
              <a:off x="9794147" y="4285639"/>
              <a:ext cx="1937876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fr-FR" b="1"/>
                <a:t>Disk Premium Azure</a:t>
              </a:r>
              <a:endParaRPr lang="en-US"/>
            </a:p>
          </p:txBody>
        </p:sp>
      </p:grpSp>
      <p:grpSp>
        <p:nvGrpSpPr>
          <p:cNvPr id="1032" name="Groupe 1031">
            <a:extLst>
              <a:ext uri="{FF2B5EF4-FFF2-40B4-BE49-F238E27FC236}">
                <a16:creationId xmlns:a16="http://schemas.microsoft.com/office/drawing/2014/main" id="{BBBEE202-AFC3-8CFA-A468-7B8073BE37C7}"/>
              </a:ext>
            </a:extLst>
          </p:cNvPr>
          <p:cNvGrpSpPr/>
          <p:nvPr/>
        </p:nvGrpSpPr>
        <p:grpSpPr>
          <a:xfrm>
            <a:off x="5823011" y="1757041"/>
            <a:ext cx="3806280" cy="3486518"/>
            <a:chOff x="5823011" y="1757041"/>
            <a:chExt cx="3806280" cy="3486518"/>
          </a:xfrm>
        </p:grpSpPr>
        <p:cxnSp>
          <p:nvCxnSpPr>
            <p:cNvPr id="107" name="Straight Arrow Connector 38">
              <a:extLst>
                <a:ext uri="{FF2B5EF4-FFF2-40B4-BE49-F238E27FC236}">
                  <a16:creationId xmlns:a16="http://schemas.microsoft.com/office/drawing/2014/main" id="{F3DE8927-4BB3-6471-F918-3FA8F5F046A2}"/>
                </a:ext>
              </a:extLst>
            </p:cNvPr>
            <p:cNvCxnSpPr>
              <a:cxnSpLocks/>
            </p:cNvCxnSpPr>
            <p:nvPr/>
          </p:nvCxnSpPr>
          <p:spPr>
            <a:xfrm>
              <a:off x="7950487" y="3779837"/>
              <a:ext cx="167880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41">
              <a:extLst>
                <a:ext uri="{FF2B5EF4-FFF2-40B4-BE49-F238E27FC236}">
                  <a16:creationId xmlns:a16="http://schemas.microsoft.com/office/drawing/2014/main" id="{79A7B54E-88C9-FFB0-BFE4-F78915278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798" y="1757041"/>
              <a:ext cx="150906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41">
              <a:extLst>
                <a:ext uri="{FF2B5EF4-FFF2-40B4-BE49-F238E27FC236}">
                  <a16:creationId xmlns:a16="http://schemas.microsoft.com/office/drawing/2014/main" id="{7E76CED1-0EDC-C0A5-A9F0-56FD47EA6C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6867" y="1757041"/>
              <a:ext cx="423620" cy="202279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41">
              <a:extLst>
                <a:ext uri="{FF2B5EF4-FFF2-40B4-BE49-F238E27FC236}">
                  <a16:creationId xmlns:a16="http://schemas.microsoft.com/office/drawing/2014/main" id="{EED42A7A-3FE2-3A5B-1A86-CF276427D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3011" y="5239118"/>
              <a:ext cx="1636122" cy="444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41">
              <a:extLst>
                <a:ext uri="{FF2B5EF4-FFF2-40B4-BE49-F238E27FC236}">
                  <a16:creationId xmlns:a16="http://schemas.microsoft.com/office/drawing/2014/main" id="{E89ABC0C-1B97-7F48-A0A3-D1C7572F24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9133" y="3890069"/>
              <a:ext cx="491354" cy="13451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38">
              <a:extLst>
                <a:ext uri="{FF2B5EF4-FFF2-40B4-BE49-F238E27FC236}">
                  <a16:creationId xmlns:a16="http://schemas.microsoft.com/office/drawing/2014/main" id="{7EBE7E4B-D030-BA25-BD8A-049DC6CFD055}"/>
                </a:ext>
              </a:extLst>
            </p:cNvPr>
            <p:cNvCxnSpPr>
              <a:cxnSpLocks/>
            </p:cNvCxnSpPr>
            <p:nvPr/>
          </p:nvCxnSpPr>
          <p:spPr>
            <a:xfrm>
              <a:off x="7950487" y="3890069"/>
              <a:ext cx="167880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1" name="Groupe 1120">
            <a:extLst>
              <a:ext uri="{FF2B5EF4-FFF2-40B4-BE49-F238E27FC236}">
                <a16:creationId xmlns:a16="http://schemas.microsoft.com/office/drawing/2014/main" id="{92C3D1C7-9A48-1BF0-A08A-B921D40251DE}"/>
              </a:ext>
            </a:extLst>
          </p:cNvPr>
          <p:cNvGrpSpPr/>
          <p:nvPr/>
        </p:nvGrpSpPr>
        <p:grpSpPr>
          <a:xfrm>
            <a:off x="1106273" y="122810"/>
            <a:ext cx="11783417" cy="972945"/>
            <a:chOff x="1106273" y="122810"/>
            <a:chExt cx="11783417" cy="972945"/>
          </a:xfrm>
        </p:grpSpPr>
        <p:sp>
          <p:nvSpPr>
            <p:cNvPr id="1122" name="Chevron 7">
              <a:extLst>
                <a:ext uri="{FF2B5EF4-FFF2-40B4-BE49-F238E27FC236}">
                  <a16:creationId xmlns:a16="http://schemas.microsoft.com/office/drawing/2014/main" id="{8B8AAEFD-B4ED-C06B-34D9-433560C79BD0}"/>
                </a:ext>
              </a:extLst>
            </p:cNvPr>
            <p:cNvSpPr/>
            <p:nvPr/>
          </p:nvSpPr>
          <p:spPr>
            <a:xfrm>
              <a:off x="9837945" y="122810"/>
              <a:ext cx="3051745" cy="459222"/>
            </a:xfrm>
            <a:prstGeom prst="chevron">
              <a:avLst/>
            </a:prstGeom>
            <a:solidFill>
              <a:schemeClr val="tx2"/>
            </a:solidFill>
            <a:ln w="63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1123" name="Chevron 5">
              <a:extLst>
                <a:ext uri="{FF2B5EF4-FFF2-40B4-BE49-F238E27FC236}">
                  <a16:creationId xmlns:a16="http://schemas.microsoft.com/office/drawing/2014/main" id="{C1D04426-E07D-DAAB-CA8C-958402E34FB3}"/>
                </a:ext>
              </a:extLst>
            </p:cNvPr>
            <p:cNvSpPr/>
            <p:nvPr/>
          </p:nvSpPr>
          <p:spPr>
            <a:xfrm>
              <a:off x="4024276" y="122810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>
                  <a:solidFill>
                    <a:schemeClr val="bg1"/>
                  </a:solidFill>
                </a:rPr>
                <a:t>Etude de </a:t>
              </a:r>
              <a:r>
                <a:rPr lang="en-US" sz="1200" b="1" err="1">
                  <a:solidFill>
                    <a:schemeClr val="bg1"/>
                  </a:solidFill>
                </a:rPr>
                <a:t>l’existent</a:t>
              </a:r>
              <a:r>
                <a:rPr lang="en-US" sz="1200" b="1">
                  <a:solidFill>
                    <a:schemeClr val="bg1"/>
                  </a:solidFill>
                </a:rPr>
                <a:t>	</a:t>
              </a:r>
            </a:p>
          </p:txBody>
        </p:sp>
        <p:sp>
          <p:nvSpPr>
            <p:cNvPr id="1124" name="Chevron 6">
              <a:extLst>
                <a:ext uri="{FF2B5EF4-FFF2-40B4-BE49-F238E27FC236}">
                  <a16:creationId xmlns:a16="http://schemas.microsoft.com/office/drawing/2014/main" id="{7B71A330-80E2-3A83-DB90-684DD4C5F62D}"/>
                </a:ext>
              </a:extLst>
            </p:cNvPr>
            <p:cNvSpPr/>
            <p:nvPr/>
          </p:nvSpPr>
          <p:spPr>
            <a:xfrm>
              <a:off x="6919942" y="122810"/>
              <a:ext cx="3051745" cy="459222"/>
            </a:xfrm>
            <a:prstGeom prst="chevron">
              <a:avLst/>
            </a:prstGeom>
            <a:solidFill>
              <a:srgbClr val="92D0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Conception</a:t>
              </a:r>
            </a:p>
          </p:txBody>
        </p:sp>
        <p:sp>
          <p:nvSpPr>
            <p:cNvPr id="1125" name="Pentagon 4">
              <a:extLst>
                <a:ext uri="{FF2B5EF4-FFF2-40B4-BE49-F238E27FC236}">
                  <a16:creationId xmlns:a16="http://schemas.microsoft.com/office/drawing/2014/main" id="{921D0AF3-6D1B-1B0F-6B71-91D30266C3D9}"/>
                </a:ext>
              </a:extLst>
            </p:cNvPr>
            <p:cNvSpPr/>
            <p:nvPr/>
          </p:nvSpPr>
          <p:spPr>
            <a:xfrm>
              <a:off x="1106273" y="122810"/>
              <a:ext cx="3051745" cy="459222"/>
            </a:xfrm>
            <a:prstGeom prst="homePlate">
              <a:avLst/>
            </a:prstGeom>
            <a:solidFill>
              <a:srgbClr val="D0D0C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 err="1">
                  <a:solidFill>
                    <a:schemeClr val="bg1"/>
                  </a:solidFill>
                </a:rPr>
                <a:t>Contexte</a:t>
              </a:r>
              <a:r>
                <a:rPr lang="en-US" sz="1200" b="1">
                  <a:solidFill>
                    <a:schemeClr val="bg1"/>
                  </a:solidFill>
                </a:rPr>
                <a:t> du </a:t>
              </a:r>
              <a:r>
                <a:rPr lang="en-US" sz="1200" b="1" err="1">
                  <a:solidFill>
                    <a:schemeClr val="bg1"/>
                  </a:solidFill>
                </a:rPr>
                <a:t>projet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126" name="AutoShape 4">
              <a:extLst>
                <a:ext uri="{FF2B5EF4-FFF2-40B4-BE49-F238E27FC236}">
                  <a16:creationId xmlns:a16="http://schemas.microsoft.com/office/drawing/2014/main" id="{EECC571D-76C4-2E31-A18D-6A14776195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73802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Solution </a:t>
              </a:r>
              <a:r>
                <a:rPr lang="en-US" sz="1200" err="1">
                  <a:solidFill>
                    <a:schemeClr val="bg1"/>
                  </a:solidFill>
                </a:rPr>
                <a:t>Proposées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127" name="AutoShape 5">
              <a:extLst>
                <a:ext uri="{FF2B5EF4-FFF2-40B4-BE49-F238E27FC236}">
                  <a16:creationId xmlns:a16="http://schemas.microsoft.com/office/drawing/2014/main" id="{E7955C42-A9AF-C2A7-7E44-74BCD46A2A3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89979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Stratégie</a:t>
              </a:r>
              <a:r>
                <a:rPr lang="en-US" sz="1200">
                  <a:solidFill>
                    <a:schemeClr val="bg1"/>
                  </a:solidFill>
                </a:rPr>
                <a:t> de migration</a:t>
              </a:r>
            </a:p>
          </p:txBody>
        </p:sp>
        <p:sp>
          <p:nvSpPr>
            <p:cNvPr id="1128" name="AutoShape 6">
              <a:extLst>
                <a:ext uri="{FF2B5EF4-FFF2-40B4-BE49-F238E27FC236}">
                  <a16:creationId xmlns:a16="http://schemas.microsoft.com/office/drawing/2014/main" id="{E5B0EB51-5FF8-02FA-2A82-9280FA24A0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80788" y="740517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Outils</a:t>
              </a:r>
              <a:r>
                <a:rPr lang="en-US" sz="120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129" name="AutoShape 5">
              <a:extLst>
                <a:ext uri="{FF2B5EF4-FFF2-40B4-BE49-F238E27FC236}">
                  <a16:creationId xmlns:a16="http://schemas.microsoft.com/office/drawing/2014/main" id="{C1B358B9-FA33-B893-D76E-3ED0C28351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759156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Instance </a:t>
              </a:r>
              <a:r>
                <a:rPr lang="en-US" sz="1200" err="1">
                  <a:solidFill>
                    <a:schemeClr val="bg1"/>
                  </a:solidFill>
                </a:rPr>
                <a:t>Temporaire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0" name="Text Placeholder 5">
            <a:extLst>
              <a:ext uri="{FF2B5EF4-FFF2-40B4-BE49-F238E27FC236}">
                <a16:creationId xmlns:a16="http://schemas.microsoft.com/office/drawing/2014/main" id="{C574260F-468F-0D69-390D-75C638EFBDD2}"/>
              </a:ext>
            </a:extLst>
          </p:cNvPr>
          <p:cNvSpPr txBox="1">
            <a:spLocks/>
          </p:cNvSpPr>
          <p:nvPr/>
        </p:nvSpPr>
        <p:spPr>
          <a:xfrm>
            <a:off x="10503300" y="4749354"/>
            <a:ext cx="79874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SzPct val="100000"/>
              <a:buNone/>
            </a:pPr>
            <a:r>
              <a:rPr lang="en-US" b="1">
                <a:solidFill>
                  <a:srgbClr val="000000"/>
                </a:solidFill>
                <a:ea typeface="Arial" panose="020B0604020202020204" pitchFamily="34" charset="0"/>
                <a:cs typeface="Arial" panose="020B0604020202020204" pitchFamily="34" charset="0"/>
              </a:rPr>
              <a:t>768 GB 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B2BB7F0E-D9CF-C0DB-221E-A163A3D31B17}"/>
              </a:ext>
            </a:extLst>
          </p:cNvPr>
          <p:cNvSpPr/>
          <p:nvPr/>
        </p:nvSpPr>
        <p:spPr>
          <a:xfrm>
            <a:off x="6017798" y="1542232"/>
            <a:ext cx="429481" cy="42961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452C9C6A-B3AC-2F9C-6EC1-0E62E37A4A59}"/>
              </a:ext>
            </a:extLst>
          </p:cNvPr>
          <p:cNvSpPr/>
          <p:nvPr/>
        </p:nvSpPr>
        <p:spPr>
          <a:xfrm>
            <a:off x="5905048" y="5020398"/>
            <a:ext cx="429481" cy="42961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87036B7-1204-5C5E-4E31-A2AFF84A8EC4}"/>
              </a:ext>
            </a:extLst>
          </p:cNvPr>
          <p:cNvSpPr/>
          <p:nvPr/>
        </p:nvSpPr>
        <p:spPr bwMode="gray">
          <a:xfrm>
            <a:off x="11650052" y="2677257"/>
            <a:ext cx="1674933" cy="1047054"/>
          </a:xfrm>
          <a:prstGeom prst="ellipse">
            <a:avLst/>
          </a:prstGeom>
          <a:solidFill>
            <a:srgbClr val="C4D6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fr-FR" sz="1600" b="1">
                <a:solidFill>
                  <a:schemeClr val="bg1"/>
                </a:solidFill>
              </a:rPr>
              <a:t>Snapshot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D605E42-BCC4-906B-CC69-C0318844352E}"/>
              </a:ext>
            </a:extLst>
          </p:cNvPr>
          <p:cNvGrpSpPr/>
          <p:nvPr/>
        </p:nvGrpSpPr>
        <p:grpSpPr>
          <a:xfrm>
            <a:off x="9933733" y="5738544"/>
            <a:ext cx="1937876" cy="1288417"/>
            <a:chOff x="9933733" y="5738544"/>
            <a:chExt cx="1937876" cy="1288417"/>
          </a:xfrm>
        </p:grpSpPr>
        <p:pic>
          <p:nvPicPr>
            <p:cNvPr id="9" name="Picture 4" descr="Storage Blob&quot; Icon - Download for free – Iconduck">
              <a:extLst>
                <a:ext uri="{FF2B5EF4-FFF2-40B4-BE49-F238E27FC236}">
                  <a16:creationId xmlns:a16="http://schemas.microsoft.com/office/drawing/2014/main" id="{52DA2D2B-F5FD-D3FF-2A6C-405FF5A5C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8748" y="5738544"/>
              <a:ext cx="1098330" cy="972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C660D1-D3B6-9F48-627D-2900331F23EC}"/>
                </a:ext>
              </a:extLst>
            </p:cNvPr>
            <p:cNvSpPr/>
            <p:nvPr/>
          </p:nvSpPr>
          <p:spPr>
            <a:xfrm>
              <a:off x="9933733" y="6749962"/>
              <a:ext cx="1937876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fr-FR" b="1"/>
                <a:t>Azure Blob Storage</a:t>
              </a:r>
              <a:endParaRPr lang="en-US"/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7002F6B-6A9B-ED08-0486-ACF346135242}"/>
              </a:ext>
            </a:extLst>
          </p:cNvPr>
          <p:cNvCxnSpPr>
            <a:cxnSpLocks/>
          </p:cNvCxnSpPr>
          <p:nvPr/>
        </p:nvCxnSpPr>
        <p:spPr>
          <a:xfrm>
            <a:off x="10755766" y="5274068"/>
            <a:ext cx="4995" cy="464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31EFB96-A44A-B4DF-CE4F-9E910C2F17BC}"/>
              </a:ext>
            </a:extLst>
          </p:cNvPr>
          <p:cNvSpPr/>
          <p:nvPr/>
        </p:nvSpPr>
        <p:spPr>
          <a:xfrm>
            <a:off x="10502729" y="3796599"/>
            <a:ext cx="429481" cy="42961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5104D7B-3CBF-DB3E-2DB7-3D6C2393A749}"/>
              </a:ext>
            </a:extLst>
          </p:cNvPr>
          <p:cNvSpPr/>
          <p:nvPr/>
        </p:nvSpPr>
        <p:spPr bwMode="gray">
          <a:xfrm>
            <a:off x="11532895" y="5376289"/>
            <a:ext cx="1674933" cy="974451"/>
          </a:xfrm>
          <a:prstGeom prst="ellipse">
            <a:avLst/>
          </a:prstGeom>
          <a:solidFill>
            <a:srgbClr val="E3E48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fr-FR" sz="1600" b="1">
                <a:solidFill>
                  <a:schemeClr val="bg1"/>
                </a:solidFill>
              </a:rPr>
              <a:t>Restore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7CF938-C96A-D7AC-F666-1FA898D87F74}"/>
              </a:ext>
            </a:extLst>
          </p:cNvPr>
          <p:cNvSpPr txBox="1"/>
          <p:nvPr/>
        </p:nvSpPr>
        <p:spPr>
          <a:xfrm>
            <a:off x="11470441" y="6386562"/>
            <a:ext cx="19693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fr-FR" err="1">
                <a:solidFill>
                  <a:srgbClr val="313131"/>
                </a:solidFill>
              </a:rPr>
              <a:t>Retention</a:t>
            </a:r>
            <a:r>
              <a:rPr lang="fr-FR">
                <a:solidFill>
                  <a:srgbClr val="313131"/>
                </a:solidFill>
              </a:rPr>
              <a:t> d’un mois</a:t>
            </a:r>
          </a:p>
        </p:txBody>
      </p:sp>
    </p:spTree>
    <p:extLst>
      <p:ext uri="{BB962C8B-B14F-4D97-AF65-F5344CB8AC3E}">
        <p14:creationId xmlns:p14="http://schemas.microsoft.com/office/powerpoint/2010/main" val="5324373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785E-6 4.61151E-6 L 0.09686 -0.00042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-2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15025E-7 3.84712E-6 L 0.09934 -0.0006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686 -0.00042 L 0.12839 0.2532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1" y="1268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34 -0.00063 L 0.13678 -0.20685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" y="-103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39 0.25325 L 0.23754 0.25325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7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78 -0.20685 L 0.24297 -0.1923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4" y="7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0"/>
                            </p:stCondLst>
                            <p:childTnLst>
                              <p:par>
                                <p:cTn id="10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104" grpId="0"/>
      <p:bldP spid="105" grpId="0"/>
      <p:bldP spid="106" grpId="0"/>
      <p:bldP spid="1130" grpId="0"/>
      <p:bldP spid="5" grpId="0" animBg="1"/>
      <p:bldP spid="5" grpId="1" animBg="1"/>
      <p:bldP spid="5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5" grpId="0"/>
      <p:bldP spid="1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roupe 1108">
            <a:extLst>
              <a:ext uri="{FF2B5EF4-FFF2-40B4-BE49-F238E27FC236}">
                <a16:creationId xmlns:a16="http://schemas.microsoft.com/office/drawing/2014/main" id="{A1D21EAF-743C-74A4-6FA4-B80E0697F8FD}"/>
              </a:ext>
            </a:extLst>
          </p:cNvPr>
          <p:cNvGrpSpPr/>
          <p:nvPr/>
        </p:nvGrpSpPr>
        <p:grpSpPr>
          <a:xfrm>
            <a:off x="1544091" y="2732783"/>
            <a:ext cx="1496026" cy="2853752"/>
            <a:chOff x="1540220" y="2732783"/>
            <a:chExt cx="1496026" cy="2853752"/>
          </a:xfrm>
        </p:grpSpPr>
        <p:cxnSp>
          <p:nvCxnSpPr>
            <p:cNvPr id="6" name="AutoShape 12">
              <a:extLst>
                <a:ext uri="{FF2B5EF4-FFF2-40B4-BE49-F238E27FC236}">
                  <a16:creationId xmlns:a16="http://schemas.microsoft.com/office/drawing/2014/main" id="{33157D50-814A-2167-E48C-5F02BC2B03D7}"/>
                </a:ext>
              </a:extLst>
            </p:cNvPr>
            <p:cNvCxnSpPr>
              <a:cxnSpLocks noChangeShapeType="1"/>
              <a:endCxn id="16" idx="1"/>
            </p:cNvCxnSpPr>
            <p:nvPr/>
          </p:nvCxnSpPr>
          <p:spPr bwMode="auto">
            <a:xfrm rot="5400000" flipH="1" flipV="1">
              <a:off x="824667" y="3722659"/>
              <a:ext cx="1555535" cy="124424"/>
            </a:xfrm>
            <a:prstGeom prst="bentConnector2">
              <a:avLst/>
            </a:prstGeom>
            <a:noFill/>
            <a:ln w="6350">
              <a:solidFill>
                <a:srgbClr val="BBBCBC"/>
              </a:solidFill>
              <a:miter lim="800000"/>
              <a:headEnd/>
              <a:tailEnd/>
            </a:ln>
          </p:spPr>
        </p:cxnSp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99C67788-295E-38D8-DFB0-E79673102DA8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 rot="16200000" flipH="1">
              <a:off x="891359" y="4538930"/>
              <a:ext cx="1422146" cy="124424"/>
            </a:xfrm>
            <a:prstGeom prst="bentConnector2">
              <a:avLst/>
            </a:prstGeom>
            <a:noFill/>
            <a:ln w="6350">
              <a:solidFill>
                <a:srgbClr val="BBBCBC"/>
              </a:solidFill>
              <a:miter lim="800000"/>
              <a:headEnd/>
              <a:tailEnd/>
            </a:ln>
          </p:spPr>
        </p:cxn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1AD3FF3E-76E5-06CB-0BCE-58C0FE4CB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646" y="2732783"/>
              <a:ext cx="1371600" cy="548640"/>
            </a:xfrm>
            <a:prstGeom prst="rect">
              <a:avLst/>
            </a:prstGeom>
            <a:solidFill>
              <a:schemeClr val="accent2"/>
            </a:solidFill>
            <a:ln w="19050" algn="ctr">
              <a:noFill/>
              <a:miter lim="800000"/>
              <a:headEnd type="none" w="sm" len="sm"/>
              <a:tailEnd type="none" w="med" len="lg"/>
            </a:ln>
          </p:spPr>
          <p:txBody>
            <a:bodyPr lIns="88900" tIns="88900" rIns="88900" bIns="88900" anchor="ctr"/>
            <a:lstStyle/>
            <a:p>
              <a:pPr algn="ctr">
                <a:spcBef>
                  <a:spcPts val="565"/>
                </a:spcBef>
                <a:buSzPct val="100000"/>
              </a:pPr>
              <a:r>
                <a:rPr lang="fr-FR" sz="1200">
                  <a:solidFill>
                    <a:schemeClr val="bg1"/>
                  </a:solidFill>
                  <a:latin typeface="Aptos Narrow" panose="020B0604020202020204" pitchFamily="34" charset="0"/>
                </a:rPr>
                <a:t>5 TB des logs </a:t>
              </a:r>
              <a:endParaRPr lang="fr-FR" sz="1200">
                <a:solidFill>
                  <a:schemeClr val="bg1"/>
                </a:solidFill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0959EDE-93B1-9240-498C-CA50CF981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644" y="5037895"/>
              <a:ext cx="1371600" cy="548640"/>
            </a:xfrm>
            <a:prstGeom prst="rect">
              <a:avLst/>
            </a:prstGeom>
            <a:solidFill>
              <a:schemeClr val="accent2"/>
            </a:solidFill>
            <a:ln w="19050" algn="ctr">
              <a:noFill/>
              <a:miter lim="800000"/>
              <a:headEnd type="none" w="sm" len="sm"/>
              <a:tailEnd type="none" w="med" len="lg"/>
            </a:ln>
          </p:spPr>
          <p:txBody>
            <a:bodyPr lIns="88900" tIns="88900" rIns="88900" bIns="88900" anchor="ctr"/>
            <a:lstStyle/>
            <a:p>
              <a:pPr algn="ctr">
                <a:spcBef>
                  <a:spcPts val="565"/>
                </a:spcBef>
                <a:buSzPct val="100000"/>
              </a:pPr>
              <a:r>
                <a:rPr lang="fr-FR" sz="1200">
                  <a:solidFill>
                    <a:schemeClr val="bg1"/>
                  </a:solidFill>
                  <a:latin typeface="Aptos Narrow" panose="020B0004020202020204" pitchFamily="34" charset="0"/>
                </a:rPr>
                <a:t>300 TB des logs</a:t>
              </a:r>
              <a:endParaRPr lang="fr-FR" sz="120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9B57FC-F98A-E38D-D9EE-FF37954A9F61}"/>
              </a:ext>
            </a:extLst>
          </p:cNvPr>
          <p:cNvSpPr txBox="1">
            <a:spLocks/>
          </p:cNvSpPr>
          <p:nvPr/>
        </p:nvSpPr>
        <p:spPr>
          <a:xfrm>
            <a:off x="5373155" y="5833695"/>
            <a:ext cx="382187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SzPct val="100000"/>
              <a:buNone/>
            </a:pPr>
            <a:r>
              <a:rPr lang="en-US" sz="1000">
                <a:solidFill>
                  <a:schemeClr val="tx1"/>
                </a:solidFill>
              </a:rPr>
              <a:t>30 GB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DCD5FE8C-067A-096B-5312-B20A0695B6CD}"/>
              </a:ext>
            </a:extLst>
          </p:cNvPr>
          <p:cNvSpPr txBox="1">
            <a:spLocks/>
          </p:cNvSpPr>
          <p:nvPr/>
        </p:nvSpPr>
        <p:spPr>
          <a:xfrm>
            <a:off x="5380379" y="6992314"/>
            <a:ext cx="354609" cy="146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8116">
              <a:lnSpc>
                <a:spcPct val="115000"/>
              </a:lnSpc>
              <a:spcBef>
                <a:spcPts val="526"/>
              </a:spcBef>
              <a:tabLst>
                <a:tab pos="2027098" algn="ctr"/>
              </a:tabLst>
            </a:pPr>
            <a:r>
              <a:rPr lang="en-US" sz="877">
                <a:solidFill>
                  <a:srgbClr val="000000"/>
                </a:solidFill>
                <a:ea typeface="Arial" panose="020B0604020202020204" pitchFamily="34" charset="0"/>
                <a:cs typeface="Arial" panose="020B0604020202020204" pitchFamily="34" charset="0"/>
              </a:rPr>
              <a:t>30 GB</a:t>
            </a:r>
            <a:endParaRPr lang="en-US" sz="877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128EB271-ECD2-8AFC-D5F7-545C4615D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751" y="3341429"/>
            <a:ext cx="1371600" cy="54864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 type="none" w="sm" len="sm"/>
            <a:tailEnd type="none" w="med" len="lg"/>
          </a:ln>
        </p:spPr>
        <p:txBody>
          <a:bodyPr lIns="88900" tIns="88900" rIns="88900" bIns="88900" anchor="ctr"/>
          <a:lstStyle/>
          <a:p>
            <a:pPr marR="45355" algn="ctr">
              <a:lnSpc>
                <a:spcPct val="115000"/>
              </a:lnSpc>
              <a:spcBef>
                <a:spcPts val="496"/>
              </a:spcBef>
              <a:tabLst>
                <a:tab pos="1910792" algn="ctr"/>
              </a:tabLst>
            </a:pPr>
            <a:r>
              <a:rPr lang="en-US" sz="1200" b="1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</a:rPr>
              <a:t>Avril 2024</a:t>
            </a:r>
          </a:p>
        </p:txBody>
      </p:sp>
      <p:sp>
        <p:nvSpPr>
          <p:cNvPr id="79" name="Rectangle 7">
            <a:extLst>
              <a:ext uri="{FF2B5EF4-FFF2-40B4-BE49-F238E27FC236}">
                <a16:creationId xmlns:a16="http://schemas.microsoft.com/office/drawing/2014/main" id="{6F3E901E-0C48-A6CD-4A35-4C5183C47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751" y="2120378"/>
            <a:ext cx="1371600" cy="54864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 type="none" w="sm" len="sm"/>
            <a:tailEnd type="none" w="med" len="lg"/>
          </a:ln>
        </p:spPr>
        <p:txBody>
          <a:bodyPr lIns="88900" tIns="88900" rIns="88900" bIns="88900" anchor="ctr"/>
          <a:lstStyle/>
          <a:p>
            <a:pPr marR="45355" algn="ctr">
              <a:lnSpc>
                <a:spcPct val="115000"/>
              </a:lnSpc>
              <a:spcBef>
                <a:spcPts val="496"/>
              </a:spcBef>
              <a:tabLst>
                <a:tab pos="1910792" algn="ctr"/>
              </a:tabLst>
            </a:pPr>
            <a:r>
              <a:rPr lang="en-US" sz="1200" b="1" err="1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</a:rPr>
              <a:t>Juin</a:t>
            </a:r>
            <a:r>
              <a:rPr lang="en-US" sz="1200" b="1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</a:rPr>
              <a:t> 2023</a:t>
            </a:r>
          </a:p>
        </p:txBody>
      </p:sp>
      <p:cxnSp>
        <p:nvCxnSpPr>
          <p:cNvPr id="80" name="Straight Connector 10">
            <a:extLst>
              <a:ext uri="{FF2B5EF4-FFF2-40B4-BE49-F238E27FC236}">
                <a16:creationId xmlns:a16="http://schemas.microsoft.com/office/drawing/2014/main" id="{5389835D-22D8-45D2-126C-D9DB27C960F2}"/>
              </a:ext>
            </a:extLst>
          </p:cNvPr>
          <p:cNvCxnSpPr>
            <a:cxnSpLocks/>
          </p:cNvCxnSpPr>
          <p:nvPr/>
        </p:nvCxnSpPr>
        <p:spPr>
          <a:xfrm>
            <a:off x="3040115" y="3007103"/>
            <a:ext cx="645636" cy="34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AutoShape 14">
            <a:extLst>
              <a:ext uri="{FF2B5EF4-FFF2-40B4-BE49-F238E27FC236}">
                <a16:creationId xmlns:a16="http://schemas.microsoft.com/office/drawing/2014/main" id="{2BB11418-BF75-5737-CCA1-90340674D78C}"/>
              </a:ext>
            </a:extLst>
          </p:cNvPr>
          <p:cNvCxnSpPr>
            <a:cxnSpLocks noChangeShapeType="1"/>
            <a:endCxn id="79" idx="1"/>
          </p:cNvCxnSpPr>
          <p:nvPr/>
        </p:nvCxnSpPr>
        <p:spPr bwMode="auto">
          <a:xfrm flipV="1">
            <a:off x="3040115" y="2394698"/>
            <a:ext cx="645636" cy="612405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cxnSp>
        <p:nvCxnSpPr>
          <p:cNvPr id="82" name="AutoShape 14">
            <a:extLst>
              <a:ext uri="{FF2B5EF4-FFF2-40B4-BE49-F238E27FC236}">
                <a16:creationId xmlns:a16="http://schemas.microsoft.com/office/drawing/2014/main" id="{20817F59-8E84-1B98-1087-654DC2C884D9}"/>
              </a:ext>
            </a:extLst>
          </p:cNvPr>
          <p:cNvCxnSpPr>
            <a:cxnSpLocks noChangeShapeType="1"/>
            <a:endCxn id="78" idx="1"/>
          </p:cNvCxnSpPr>
          <p:nvPr/>
        </p:nvCxnSpPr>
        <p:spPr bwMode="auto">
          <a:xfrm>
            <a:off x="3040115" y="3007103"/>
            <a:ext cx="645636" cy="608646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sp>
        <p:nvSpPr>
          <p:cNvPr id="83" name="ZoneTexte 82">
            <a:extLst>
              <a:ext uri="{FF2B5EF4-FFF2-40B4-BE49-F238E27FC236}">
                <a16:creationId xmlns:a16="http://schemas.microsoft.com/office/drawing/2014/main" id="{21420A02-3192-C71B-86F1-2B08C2785783}"/>
              </a:ext>
            </a:extLst>
          </p:cNvPr>
          <p:cNvSpPr txBox="1"/>
          <p:nvPr/>
        </p:nvSpPr>
        <p:spPr>
          <a:xfrm>
            <a:off x="4320673" y="2847473"/>
            <a:ext cx="457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fr-FR">
                <a:solidFill>
                  <a:srgbClr val="313131"/>
                </a:solidFill>
              </a:rPr>
              <a:t> 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B97C4901-4D99-D766-2EBF-BC2E3E8E11B8}"/>
              </a:ext>
            </a:extLst>
          </p:cNvPr>
          <p:cNvSpPr txBox="1"/>
          <p:nvPr/>
        </p:nvSpPr>
        <p:spPr>
          <a:xfrm>
            <a:off x="4320673" y="2659933"/>
            <a:ext cx="457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fr-FR">
                <a:solidFill>
                  <a:srgbClr val="313131"/>
                </a:solidFill>
              </a:rPr>
              <a:t> 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ABE340EC-4326-484B-19EA-D321A2210083}"/>
              </a:ext>
            </a:extLst>
          </p:cNvPr>
          <p:cNvSpPr txBox="1"/>
          <p:nvPr/>
        </p:nvSpPr>
        <p:spPr>
          <a:xfrm>
            <a:off x="4320673" y="3035819"/>
            <a:ext cx="457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fr-FR">
                <a:solidFill>
                  <a:srgbClr val="313131"/>
                </a:solidFill>
              </a:rPr>
              <a:t> </a:t>
            </a:r>
          </a:p>
        </p:txBody>
      </p:sp>
      <p:sp>
        <p:nvSpPr>
          <p:cNvPr id="90" name="Rectangle 8">
            <a:extLst>
              <a:ext uri="{FF2B5EF4-FFF2-40B4-BE49-F238E27FC236}">
                <a16:creationId xmlns:a16="http://schemas.microsoft.com/office/drawing/2014/main" id="{6075D360-2993-21DF-C260-1DFBCBB85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80" y="6791059"/>
            <a:ext cx="1371600" cy="54864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 type="none" w="sm" len="sm"/>
            <a:tailEnd type="none" w="med" len="lg"/>
          </a:ln>
        </p:spPr>
        <p:txBody>
          <a:bodyPr lIns="88900" tIns="88900" rIns="88900" bIns="88900" anchor="ctr"/>
          <a:lstStyle/>
          <a:p>
            <a:pPr marR="45355" algn="ctr">
              <a:lnSpc>
                <a:spcPct val="115000"/>
              </a:lnSpc>
              <a:spcBef>
                <a:spcPts val="496"/>
              </a:spcBef>
              <a:tabLst>
                <a:tab pos="1910792" algn="ctr"/>
              </a:tabLst>
            </a:pPr>
            <a:r>
              <a:rPr lang="en-US" sz="1200" b="1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</a:rPr>
              <a:t>Avril 2024</a:t>
            </a:r>
          </a:p>
        </p:txBody>
      </p:sp>
      <p:sp>
        <p:nvSpPr>
          <p:cNvPr id="91" name="Rectangle 7">
            <a:extLst>
              <a:ext uri="{FF2B5EF4-FFF2-40B4-BE49-F238E27FC236}">
                <a16:creationId xmlns:a16="http://schemas.microsoft.com/office/drawing/2014/main" id="{EB9786A6-9D7D-65C2-5507-A0DE5953D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80" y="5570008"/>
            <a:ext cx="1371600" cy="54864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 type="none" w="sm" len="sm"/>
            <a:tailEnd type="none" w="med" len="lg"/>
          </a:ln>
        </p:spPr>
        <p:txBody>
          <a:bodyPr lIns="88900" tIns="88900" rIns="88900" bIns="88900" anchor="ctr"/>
          <a:lstStyle/>
          <a:p>
            <a:pPr marR="45355" algn="ctr">
              <a:lnSpc>
                <a:spcPct val="115000"/>
              </a:lnSpc>
              <a:spcBef>
                <a:spcPts val="496"/>
              </a:spcBef>
              <a:tabLst>
                <a:tab pos="1910792" algn="ctr"/>
              </a:tabLst>
            </a:pPr>
            <a:r>
              <a:rPr lang="en-US" sz="1200" b="1" err="1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</a:rPr>
              <a:t>Juin</a:t>
            </a:r>
            <a:r>
              <a:rPr lang="en-US" sz="1200" b="1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</a:rPr>
              <a:t> 2023</a:t>
            </a:r>
          </a:p>
        </p:txBody>
      </p:sp>
      <p:cxnSp>
        <p:nvCxnSpPr>
          <p:cNvPr id="92" name="Straight Connector 10">
            <a:extLst>
              <a:ext uri="{FF2B5EF4-FFF2-40B4-BE49-F238E27FC236}">
                <a16:creationId xmlns:a16="http://schemas.microsoft.com/office/drawing/2014/main" id="{9A40A688-11FF-2EB3-B472-E86746A69CB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040115" y="5312151"/>
            <a:ext cx="319675" cy="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AutoShape 14">
            <a:extLst>
              <a:ext uri="{FF2B5EF4-FFF2-40B4-BE49-F238E27FC236}">
                <a16:creationId xmlns:a16="http://schemas.microsoft.com/office/drawing/2014/main" id="{07ABCC2B-E528-DC72-F076-A0A79B91F99E}"/>
              </a:ext>
            </a:extLst>
          </p:cNvPr>
          <p:cNvCxnSpPr>
            <a:cxnSpLocks noChangeShapeType="1"/>
            <a:stCxn id="17" idx="3"/>
            <a:endCxn id="91" idx="1"/>
          </p:cNvCxnSpPr>
          <p:nvPr/>
        </p:nvCxnSpPr>
        <p:spPr bwMode="auto">
          <a:xfrm>
            <a:off x="3040115" y="5312215"/>
            <a:ext cx="641765" cy="532113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cxnSp>
        <p:nvCxnSpPr>
          <p:cNvPr id="94" name="AutoShape 14">
            <a:extLst>
              <a:ext uri="{FF2B5EF4-FFF2-40B4-BE49-F238E27FC236}">
                <a16:creationId xmlns:a16="http://schemas.microsoft.com/office/drawing/2014/main" id="{D35CA876-129F-B7F8-6093-A79C88CFF45B}"/>
              </a:ext>
            </a:extLst>
          </p:cNvPr>
          <p:cNvCxnSpPr>
            <a:cxnSpLocks noChangeShapeType="1"/>
            <a:stCxn id="17" idx="3"/>
            <a:endCxn id="90" idx="1"/>
          </p:cNvCxnSpPr>
          <p:nvPr/>
        </p:nvCxnSpPr>
        <p:spPr bwMode="auto">
          <a:xfrm>
            <a:off x="3040115" y="5312215"/>
            <a:ext cx="641765" cy="1753164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6B4962E2-B079-89D1-B781-A1A2B4084F19}"/>
              </a:ext>
            </a:extLst>
          </p:cNvPr>
          <p:cNvSpPr txBox="1"/>
          <p:nvPr/>
        </p:nvSpPr>
        <p:spPr>
          <a:xfrm>
            <a:off x="4316802" y="6297103"/>
            <a:ext cx="457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fr-FR">
                <a:solidFill>
                  <a:srgbClr val="313131"/>
                </a:solidFill>
              </a:rPr>
              <a:t> 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E17755D3-5399-0753-84DD-D3DE2DDB888B}"/>
              </a:ext>
            </a:extLst>
          </p:cNvPr>
          <p:cNvSpPr txBox="1"/>
          <p:nvPr/>
        </p:nvSpPr>
        <p:spPr>
          <a:xfrm>
            <a:off x="4316802" y="6109563"/>
            <a:ext cx="457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fr-FR">
                <a:solidFill>
                  <a:srgbClr val="313131"/>
                </a:solidFill>
              </a:rPr>
              <a:t> 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4960D116-8990-4A46-3DF5-68AC9533F2A5}"/>
              </a:ext>
            </a:extLst>
          </p:cNvPr>
          <p:cNvSpPr txBox="1"/>
          <p:nvPr/>
        </p:nvSpPr>
        <p:spPr>
          <a:xfrm>
            <a:off x="4316802" y="6485449"/>
            <a:ext cx="457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fr-FR">
                <a:solidFill>
                  <a:srgbClr val="313131"/>
                </a:solidFill>
              </a:rPr>
              <a:t> </a:t>
            </a:r>
          </a:p>
        </p:txBody>
      </p:sp>
      <p:sp>
        <p:nvSpPr>
          <p:cNvPr id="105" name="Text Placeholder 5">
            <a:extLst>
              <a:ext uri="{FF2B5EF4-FFF2-40B4-BE49-F238E27FC236}">
                <a16:creationId xmlns:a16="http://schemas.microsoft.com/office/drawing/2014/main" id="{0F928BA0-59E4-75D3-3A92-9A416E7AA705}"/>
              </a:ext>
            </a:extLst>
          </p:cNvPr>
          <p:cNvSpPr txBox="1">
            <a:spLocks/>
          </p:cNvSpPr>
          <p:nvPr/>
        </p:nvSpPr>
        <p:spPr>
          <a:xfrm>
            <a:off x="5344642" y="2288138"/>
            <a:ext cx="38218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SzPct val="100000"/>
              <a:buNone/>
            </a:pPr>
            <a:r>
              <a:rPr lang="en-US" sz="1000">
                <a:solidFill>
                  <a:srgbClr val="000000"/>
                </a:solidFill>
                <a:cs typeface="Arial" panose="020B0604020202020204" pitchFamily="34" charset="0"/>
              </a:rPr>
              <a:t>300 GB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06" name="Text Placeholder 5">
            <a:extLst>
              <a:ext uri="{FF2B5EF4-FFF2-40B4-BE49-F238E27FC236}">
                <a16:creationId xmlns:a16="http://schemas.microsoft.com/office/drawing/2014/main" id="{B102CC36-4F7F-D246-AB02-58002E344F09}"/>
              </a:ext>
            </a:extLst>
          </p:cNvPr>
          <p:cNvSpPr txBox="1">
            <a:spLocks/>
          </p:cNvSpPr>
          <p:nvPr/>
        </p:nvSpPr>
        <p:spPr>
          <a:xfrm>
            <a:off x="5344642" y="3489004"/>
            <a:ext cx="38218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SzPct val="100000"/>
              <a:buNone/>
            </a:pPr>
            <a:r>
              <a:rPr lang="en-US" sz="1000">
                <a:solidFill>
                  <a:srgbClr val="000000"/>
                </a:solidFill>
                <a:cs typeface="Arial" panose="020B0604020202020204" pitchFamily="34" charset="0"/>
              </a:rPr>
              <a:t>550 GB</a:t>
            </a:r>
            <a:endParaRPr lang="en-US" sz="1000">
              <a:solidFill>
                <a:schemeClr val="tx1"/>
              </a:solidFill>
            </a:endParaRPr>
          </a:p>
        </p:txBody>
      </p:sp>
      <p:grpSp>
        <p:nvGrpSpPr>
          <p:cNvPr id="1119" name="Groupe 1118">
            <a:extLst>
              <a:ext uri="{FF2B5EF4-FFF2-40B4-BE49-F238E27FC236}">
                <a16:creationId xmlns:a16="http://schemas.microsoft.com/office/drawing/2014/main" id="{D58B6E23-426F-F4C8-09EF-8177BC6A50E3}"/>
              </a:ext>
            </a:extLst>
          </p:cNvPr>
          <p:cNvGrpSpPr/>
          <p:nvPr/>
        </p:nvGrpSpPr>
        <p:grpSpPr>
          <a:xfrm>
            <a:off x="8835016" y="2011716"/>
            <a:ext cx="4024955" cy="3262352"/>
            <a:chOff x="8835016" y="2011716"/>
            <a:chExt cx="4024955" cy="3262352"/>
          </a:xfrm>
        </p:grpSpPr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2FABAABB-9C75-45AB-46E7-34299D216708}"/>
                </a:ext>
              </a:extLst>
            </p:cNvPr>
            <p:cNvSpPr/>
            <p:nvPr/>
          </p:nvSpPr>
          <p:spPr bwMode="gray">
            <a:xfrm>
              <a:off x="8835016" y="2011716"/>
              <a:ext cx="4024955" cy="3262352"/>
            </a:xfrm>
            <a:prstGeom prst="roundRect">
              <a:avLst/>
            </a:prstGeom>
            <a:solidFill>
              <a:srgbClr val="D0D0CE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fr-FR" sz="1600" b="1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Add multiple managed disks to Azure RM VM – AzureHeads">
              <a:extLst>
                <a:ext uri="{FF2B5EF4-FFF2-40B4-BE49-F238E27FC236}">
                  <a16:creationId xmlns:a16="http://schemas.microsoft.com/office/drawing/2014/main" id="{6AF21FFD-F691-47BA-E7C6-6CD9F571F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5276" y="3405193"/>
              <a:ext cx="1427213" cy="749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2" descr="Add multiple managed disks to Azure RM VM – AzureHeads">
              <a:extLst>
                <a:ext uri="{FF2B5EF4-FFF2-40B4-BE49-F238E27FC236}">
                  <a16:creationId xmlns:a16="http://schemas.microsoft.com/office/drawing/2014/main" id="{7E6C97CB-685D-58E9-0D5C-33D1957298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2729" y="3405193"/>
              <a:ext cx="1427213" cy="749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057B438-F9DD-91F5-3DF3-D644762A9DD2}"/>
                </a:ext>
              </a:extLst>
            </p:cNvPr>
            <p:cNvSpPr/>
            <p:nvPr/>
          </p:nvSpPr>
          <p:spPr>
            <a:xfrm>
              <a:off x="9350036" y="2165027"/>
              <a:ext cx="3004905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fr-FR" b="1"/>
                <a:t> Notre nouvelle instance azure</a:t>
              </a:r>
              <a:endParaRPr lang="en-US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ADFFFC1-6AEC-2BCE-A1CF-5D52308B3761}"/>
                </a:ext>
              </a:extLst>
            </p:cNvPr>
            <p:cNvSpPr/>
            <p:nvPr/>
          </p:nvSpPr>
          <p:spPr>
            <a:xfrm>
              <a:off x="9794147" y="4285639"/>
              <a:ext cx="1937876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fr-FR" b="1"/>
                <a:t>Disk Premium Azure</a:t>
              </a:r>
              <a:endParaRPr lang="en-US"/>
            </a:p>
          </p:txBody>
        </p:sp>
      </p:grpSp>
      <p:grpSp>
        <p:nvGrpSpPr>
          <p:cNvPr id="1121" name="Groupe 1120">
            <a:extLst>
              <a:ext uri="{FF2B5EF4-FFF2-40B4-BE49-F238E27FC236}">
                <a16:creationId xmlns:a16="http://schemas.microsoft.com/office/drawing/2014/main" id="{92C3D1C7-9A48-1BF0-A08A-B921D40251DE}"/>
              </a:ext>
            </a:extLst>
          </p:cNvPr>
          <p:cNvGrpSpPr/>
          <p:nvPr/>
        </p:nvGrpSpPr>
        <p:grpSpPr>
          <a:xfrm>
            <a:off x="1106273" y="122810"/>
            <a:ext cx="11783417" cy="972945"/>
            <a:chOff x="1106273" y="122810"/>
            <a:chExt cx="11783417" cy="972945"/>
          </a:xfrm>
        </p:grpSpPr>
        <p:sp>
          <p:nvSpPr>
            <p:cNvPr id="1122" name="Chevron 7">
              <a:extLst>
                <a:ext uri="{FF2B5EF4-FFF2-40B4-BE49-F238E27FC236}">
                  <a16:creationId xmlns:a16="http://schemas.microsoft.com/office/drawing/2014/main" id="{8B8AAEFD-B4ED-C06B-34D9-433560C79BD0}"/>
                </a:ext>
              </a:extLst>
            </p:cNvPr>
            <p:cNvSpPr/>
            <p:nvPr/>
          </p:nvSpPr>
          <p:spPr>
            <a:xfrm>
              <a:off x="9837945" y="122810"/>
              <a:ext cx="3051745" cy="459222"/>
            </a:xfrm>
            <a:prstGeom prst="chevron">
              <a:avLst/>
            </a:prstGeom>
            <a:solidFill>
              <a:schemeClr val="tx2"/>
            </a:solidFill>
            <a:ln w="63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1123" name="Chevron 5">
              <a:extLst>
                <a:ext uri="{FF2B5EF4-FFF2-40B4-BE49-F238E27FC236}">
                  <a16:creationId xmlns:a16="http://schemas.microsoft.com/office/drawing/2014/main" id="{C1D04426-E07D-DAAB-CA8C-958402E34FB3}"/>
                </a:ext>
              </a:extLst>
            </p:cNvPr>
            <p:cNvSpPr/>
            <p:nvPr/>
          </p:nvSpPr>
          <p:spPr>
            <a:xfrm>
              <a:off x="4024276" y="122810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>
                  <a:solidFill>
                    <a:schemeClr val="bg1"/>
                  </a:solidFill>
                </a:rPr>
                <a:t>Etude de </a:t>
              </a:r>
              <a:r>
                <a:rPr lang="en-US" sz="1200" b="1" err="1">
                  <a:solidFill>
                    <a:schemeClr val="bg1"/>
                  </a:solidFill>
                </a:rPr>
                <a:t>l’existent</a:t>
              </a:r>
              <a:r>
                <a:rPr lang="en-US" sz="1200" b="1">
                  <a:solidFill>
                    <a:schemeClr val="bg1"/>
                  </a:solidFill>
                </a:rPr>
                <a:t>	</a:t>
              </a:r>
            </a:p>
          </p:txBody>
        </p:sp>
        <p:sp>
          <p:nvSpPr>
            <p:cNvPr id="1124" name="Chevron 6">
              <a:extLst>
                <a:ext uri="{FF2B5EF4-FFF2-40B4-BE49-F238E27FC236}">
                  <a16:creationId xmlns:a16="http://schemas.microsoft.com/office/drawing/2014/main" id="{7B71A330-80E2-3A83-DB90-684DD4C5F62D}"/>
                </a:ext>
              </a:extLst>
            </p:cNvPr>
            <p:cNvSpPr/>
            <p:nvPr/>
          </p:nvSpPr>
          <p:spPr>
            <a:xfrm>
              <a:off x="6919942" y="122810"/>
              <a:ext cx="3051745" cy="459222"/>
            </a:xfrm>
            <a:prstGeom prst="chevron">
              <a:avLst/>
            </a:prstGeom>
            <a:solidFill>
              <a:srgbClr val="92D0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Conception</a:t>
              </a:r>
            </a:p>
          </p:txBody>
        </p:sp>
        <p:sp>
          <p:nvSpPr>
            <p:cNvPr id="1125" name="Pentagon 4">
              <a:extLst>
                <a:ext uri="{FF2B5EF4-FFF2-40B4-BE49-F238E27FC236}">
                  <a16:creationId xmlns:a16="http://schemas.microsoft.com/office/drawing/2014/main" id="{921D0AF3-6D1B-1B0F-6B71-91D30266C3D9}"/>
                </a:ext>
              </a:extLst>
            </p:cNvPr>
            <p:cNvSpPr/>
            <p:nvPr/>
          </p:nvSpPr>
          <p:spPr>
            <a:xfrm>
              <a:off x="1106273" y="122810"/>
              <a:ext cx="3051745" cy="459222"/>
            </a:xfrm>
            <a:prstGeom prst="homePlate">
              <a:avLst/>
            </a:prstGeom>
            <a:solidFill>
              <a:srgbClr val="D0D0C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 err="1">
                  <a:solidFill>
                    <a:schemeClr val="bg1"/>
                  </a:solidFill>
                </a:rPr>
                <a:t>Contexte</a:t>
              </a:r>
              <a:r>
                <a:rPr lang="en-US" sz="1200" b="1">
                  <a:solidFill>
                    <a:schemeClr val="bg1"/>
                  </a:solidFill>
                </a:rPr>
                <a:t> du </a:t>
              </a:r>
              <a:r>
                <a:rPr lang="en-US" sz="1200" b="1" err="1">
                  <a:solidFill>
                    <a:schemeClr val="bg1"/>
                  </a:solidFill>
                </a:rPr>
                <a:t>projet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126" name="AutoShape 4">
              <a:extLst>
                <a:ext uri="{FF2B5EF4-FFF2-40B4-BE49-F238E27FC236}">
                  <a16:creationId xmlns:a16="http://schemas.microsoft.com/office/drawing/2014/main" id="{EECC571D-76C4-2E31-A18D-6A14776195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73802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Solution </a:t>
              </a:r>
              <a:r>
                <a:rPr lang="en-US" sz="1200" err="1">
                  <a:solidFill>
                    <a:schemeClr val="bg1"/>
                  </a:solidFill>
                </a:rPr>
                <a:t>Proposées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127" name="AutoShape 5">
              <a:extLst>
                <a:ext uri="{FF2B5EF4-FFF2-40B4-BE49-F238E27FC236}">
                  <a16:creationId xmlns:a16="http://schemas.microsoft.com/office/drawing/2014/main" id="{E7955C42-A9AF-C2A7-7E44-74BCD46A2A3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89979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Stratégie</a:t>
              </a:r>
              <a:r>
                <a:rPr lang="en-US" sz="1200">
                  <a:solidFill>
                    <a:schemeClr val="bg1"/>
                  </a:solidFill>
                </a:rPr>
                <a:t> de migration</a:t>
              </a:r>
            </a:p>
          </p:txBody>
        </p:sp>
        <p:sp>
          <p:nvSpPr>
            <p:cNvPr id="1128" name="AutoShape 6">
              <a:extLst>
                <a:ext uri="{FF2B5EF4-FFF2-40B4-BE49-F238E27FC236}">
                  <a16:creationId xmlns:a16="http://schemas.microsoft.com/office/drawing/2014/main" id="{E5B0EB51-5FF8-02FA-2A82-9280FA24A0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80788" y="740517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Outils</a:t>
              </a:r>
              <a:r>
                <a:rPr lang="en-US" sz="120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129" name="AutoShape 5">
              <a:extLst>
                <a:ext uri="{FF2B5EF4-FFF2-40B4-BE49-F238E27FC236}">
                  <a16:creationId xmlns:a16="http://schemas.microsoft.com/office/drawing/2014/main" id="{C1B358B9-FA33-B893-D76E-3ED0C28351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759156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Instance </a:t>
              </a:r>
              <a:r>
                <a:rPr lang="en-US" sz="1200" err="1">
                  <a:solidFill>
                    <a:schemeClr val="bg1"/>
                  </a:solidFill>
                </a:rPr>
                <a:t>Temporaire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0" name="Text Placeholder 5">
            <a:extLst>
              <a:ext uri="{FF2B5EF4-FFF2-40B4-BE49-F238E27FC236}">
                <a16:creationId xmlns:a16="http://schemas.microsoft.com/office/drawing/2014/main" id="{C574260F-468F-0D69-390D-75C638EFBDD2}"/>
              </a:ext>
            </a:extLst>
          </p:cNvPr>
          <p:cNvSpPr txBox="1">
            <a:spLocks/>
          </p:cNvSpPr>
          <p:nvPr/>
        </p:nvSpPr>
        <p:spPr>
          <a:xfrm>
            <a:off x="10503300" y="4749354"/>
            <a:ext cx="79874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SzPct val="100000"/>
              <a:buNone/>
            </a:pPr>
            <a:r>
              <a:rPr lang="en-US" b="1">
                <a:solidFill>
                  <a:srgbClr val="000000"/>
                </a:solidFill>
                <a:ea typeface="Arial" panose="020B0604020202020204" pitchFamily="34" charset="0"/>
                <a:cs typeface="Arial" panose="020B0604020202020204" pitchFamily="34" charset="0"/>
              </a:rPr>
              <a:t>768 GB 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87036B7-1204-5C5E-4E31-A2AFF84A8EC4}"/>
              </a:ext>
            </a:extLst>
          </p:cNvPr>
          <p:cNvSpPr/>
          <p:nvPr/>
        </p:nvSpPr>
        <p:spPr bwMode="gray">
          <a:xfrm>
            <a:off x="11650052" y="2677257"/>
            <a:ext cx="1674933" cy="1047054"/>
          </a:xfrm>
          <a:prstGeom prst="ellipse">
            <a:avLst/>
          </a:prstGeom>
          <a:solidFill>
            <a:srgbClr val="C4D6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fr-FR" sz="1600" b="1">
                <a:solidFill>
                  <a:schemeClr val="bg1"/>
                </a:solidFill>
              </a:rPr>
              <a:t>Snapshot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D605E42-BCC4-906B-CC69-C0318844352E}"/>
              </a:ext>
            </a:extLst>
          </p:cNvPr>
          <p:cNvGrpSpPr/>
          <p:nvPr/>
        </p:nvGrpSpPr>
        <p:grpSpPr>
          <a:xfrm>
            <a:off x="9933733" y="5738544"/>
            <a:ext cx="1937876" cy="1288417"/>
            <a:chOff x="9933733" y="5738544"/>
            <a:chExt cx="1937876" cy="1288417"/>
          </a:xfrm>
        </p:grpSpPr>
        <p:pic>
          <p:nvPicPr>
            <p:cNvPr id="9" name="Picture 4" descr="Storage Blob&quot; Icon - Download for free – Iconduck">
              <a:extLst>
                <a:ext uri="{FF2B5EF4-FFF2-40B4-BE49-F238E27FC236}">
                  <a16:creationId xmlns:a16="http://schemas.microsoft.com/office/drawing/2014/main" id="{52DA2D2B-F5FD-D3FF-2A6C-405FF5A5C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8748" y="5738544"/>
              <a:ext cx="1098330" cy="972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C660D1-D3B6-9F48-627D-2900331F23EC}"/>
                </a:ext>
              </a:extLst>
            </p:cNvPr>
            <p:cNvSpPr/>
            <p:nvPr/>
          </p:nvSpPr>
          <p:spPr>
            <a:xfrm>
              <a:off x="9933733" y="6749962"/>
              <a:ext cx="1937876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fr-FR" b="1"/>
                <a:t>Azure Blob Storage</a:t>
              </a:r>
              <a:endParaRPr lang="en-US"/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7002F6B-6A9B-ED08-0486-ACF346135242}"/>
              </a:ext>
            </a:extLst>
          </p:cNvPr>
          <p:cNvCxnSpPr>
            <a:cxnSpLocks/>
          </p:cNvCxnSpPr>
          <p:nvPr/>
        </p:nvCxnSpPr>
        <p:spPr>
          <a:xfrm>
            <a:off x="10755766" y="5274068"/>
            <a:ext cx="4995" cy="464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31EFB96-A44A-B4DF-CE4F-9E910C2F17BC}"/>
              </a:ext>
            </a:extLst>
          </p:cNvPr>
          <p:cNvSpPr/>
          <p:nvPr/>
        </p:nvSpPr>
        <p:spPr>
          <a:xfrm>
            <a:off x="10502729" y="3796599"/>
            <a:ext cx="429481" cy="42961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5104D7B-3CBF-DB3E-2DB7-3D6C2393A749}"/>
              </a:ext>
            </a:extLst>
          </p:cNvPr>
          <p:cNvSpPr/>
          <p:nvPr/>
        </p:nvSpPr>
        <p:spPr bwMode="gray">
          <a:xfrm>
            <a:off x="11532895" y="5376289"/>
            <a:ext cx="1674933" cy="974451"/>
          </a:xfrm>
          <a:prstGeom prst="ellipse">
            <a:avLst/>
          </a:prstGeom>
          <a:solidFill>
            <a:srgbClr val="E3E48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fr-FR" sz="1600" b="1">
                <a:solidFill>
                  <a:schemeClr val="bg1"/>
                </a:solidFill>
              </a:rPr>
              <a:t>Restore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7CF938-C96A-D7AC-F666-1FA898D87F74}"/>
              </a:ext>
            </a:extLst>
          </p:cNvPr>
          <p:cNvSpPr txBox="1"/>
          <p:nvPr/>
        </p:nvSpPr>
        <p:spPr>
          <a:xfrm>
            <a:off x="11228509" y="6426753"/>
            <a:ext cx="24501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fr-FR" err="1">
                <a:solidFill>
                  <a:srgbClr val="313131"/>
                </a:solidFill>
              </a:rPr>
              <a:t>Retention</a:t>
            </a:r>
            <a:r>
              <a:rPr lang="fr-FR">
                <a:solidFill>
                  <a:srgbClr val="313131"/>
                </a:solidFill>
              </a:rPr>
              <a:t> de deux mois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177DF36-50D9-CB77-2F9B-C0CDA1D04F00}"/>
              </a:ext>
            </a:extLst>
          </p:cNvPr>
          <p:cNvGrpSpPr/>
          <p:nvPr/>
        </p:nvGrpSpPr>
        <p:grpSpPr>
          <a:xfrm>
            <a:off x="5699113" y="2362920"/>
            <a:ext cx="3787773" cy="3486518"/>
            <a:chOff x="5699113" y="2362920"/>
            <a:chExt cx="3787773" cy="3486518"/>
          </a:xfrm>
        </p:grpSpPr>
        <p:cxnSp>
          <p:nvCxnSpPr>
            <p:cNvPr id="20" name="Straight Arrow Connector 38">
              <a:extLst>
                <a:ext uri="{FF2B5EF4-FFF2-40B4-BE49-F238E27FC236}">
                  <a16:creationId xmlns:a16="http://schemas.microsoft.com/office/drawing/2014/main" id="{528471C9-A434-DFEB-C004-E9C6665EF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6589" y="4004071"/>
              <a:ext cx="1660297" cy="381645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1">
              <a:extLst>
                <a:ext uri="{FF2B5EF4-FFF2-40B4-BE49-F238E27FC236}">
                  <a16:creationId xmlns:a16="http://schemas.microsoft.com/office/drawing/2014/main" id="{F4ACB868-A6B6-E4DA-76CB-A4E4E47CE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3900" y="2362920"/>
              <a:ext cx="150906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1">
              <a:extLst>
                <a:ext uri="{FF2B5EF4-FFF2-40B4-BE49-F238E27FC236}">
                  <a16:creationId xmlns:a16="http://schemas.microsoft.com/office/drawing/2014/main" id="{43CA3CD0-F5F2-0C7B-1F81-5B3C5678C7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02969" y="2362920"/>
              <a:ext cx="423620" cy="202279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1">
              <a:extLst>
                <a:ext uri="{FF2B5EF4-FFF2-40B4-BE49-F238E27FC236}">
                  <a16:creationId xmlns:a16="http://schemas.microsoft.com/office/drawing/2014/main" id="{5BB91BD3-6A16-9C53-201B-05D350F01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113" y="5844997"/>
              <a:ext cx="1636122" cy="444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41">
              <a:extLst>
                <a:ext uri="{FF2B5EF4-FFF2-40B4-BE49-F238E27FC236}">
                  <a16:creationId xmlns:a16="http://schemas.microsoft.com/office/drawing/2014/main" id="{C136F59D-7FDF-5D88-FDA4-AF381A8A0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5235" y="4495948"/>
              <a:ext cx="491354" cy="13451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8">
              <a:extLst>
                <a:ext uri="{FF2B5EF4-FFF2-40B4-BE49-F238E27FC236}">
                  <a16:creationId xmlns:a16="http://schemas.microsoft.com/office/drawing/2014/main" id="{6F31DF8D-D808-BA23-5C02-62F1095AE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6589" y="4081728"/>
              <a:ext cx="1658284" cy="41422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reeform 5">
            <a:extLst>
              <a:ext uri="{FF2B5EF4-FFF2-40B4-BE49-F238E27FC236}">
                <a16:creationId xmlns:a16="http://schemas.microsoft.com/office/drawing/2014/main" id="{D4D7F31D-0910-876D-3093-F87D43509DC2}"/>
              </a:ext>
            </a:extLst>
          </p:cNvPr>
          <p:cNvSpPr/>
          <p:nvPr/>
        </p:nvSpPr>
        <p:spPr>
          <a:xfrm>
            <a:off x="5873312" y="5643193"/>
            <a:ext cx="429481" cy="42961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797BB1BB-B560-DC77-B296-3CA6FDF5CF5A}"/>
              </a:ext>
            </a:extLst>
          </p:cNvPr>
          <p:cNvSpPr/>
          <p:nvPr/>
        </p:nvSpPr>
        <p:spPr>
          <a:xfrm>
            <a:off x="5912908" y="2127979"/>
            <a:ext cx="429481" cy="42961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61827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7571E-6 -4.50231E-6 L 0.09934 -0.0006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4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71E-6 -3.80512E-6 L 0.09686 -0.0004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-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34 -0.00063 L 0.13678 -0.2068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7" y="-1029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686 -0.00042 L 0.1284 0.2532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1" y="126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78 -0.20684 L 0.24297 -0.2425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4" y="-178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4 0.25326 L 0.23459 0.2297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4" y="-1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3" grpId="0" animBg="1"/>
      <p:bldP spid="13" grpId="1" animBg="1"/>
      <p:bldP spid="13" grpId="2" animBg="1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D8A307-01FD-72F9-EB1A-93840D2BC1D8}"/>
              </a:ext>
            </a:extLst>
          </p:cNvPr>
          <p:cNvSpPr/>
          <p:nvPr/>
        </p:nvSpPr>
        <p:spPr>
          <a:xfrm>
            <a:off x="598522" y="1380720"/>
            <a:ext cx="3004905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fr-FR" b="1" u="sng"/>
              <a:t>Stratégie de Migration</a:t>
            </a:r>
            <a:endParaRPr lang="en-US" u="sng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EE47AC-8827-478B-E51B-70C3F8E66C64}"/>
              </a:ext>
            </a:extLst>
          </p:cNvPr>
          <p:cNvSpPr txBox="1">
            <a:spLocks/>
          </p:cNvSpPr>
          <p:nvPr/>
        </p:nvSpPr>
        <p:spPr>
          <a:xfrm>
            <a:off x="598522" y="2513924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5_2023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>
                <a:solidFill>
                  <a:schemeClr val="tx1"/>
                </a:solidFill>
              </a:rPr>
              <a:t>Retention de 1 </a:t>
            </a:r>
            <a:r>
              <a:rPr lang="en-GB" sz="1300" err="1">
                <a:solidFill>
                  <a:schemeClr val="tx1"/>
                </a:solidFill>
              </a:rPr>
              <a:t>mois</a:t>
            </a:r>
            <a:r>
              <a:rPr lang="en-GB" sz="1300">
                <a:solidFill>
                  <a:schemeClr val="tx1"/>
                </a:solidFill>
              </a:rPr>
              <a:t> </a:t>
            </a:r>
            <a:endParaRPr lang="en-GB" sz="13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692AC89-C9E4-F9C0-29A8-ED34DFB20F6D}"/>
              </a:ext>
            </a:extLst>
          </p:cNvPr>
          <p:cNvSpPr txBox="1">
            <a:spLocks/>
          </p:cNvSpPr>
          <p:nvPr/>
        </p:nvSpPr>
        <p:spPr>
          <a:xfrm>
            <a:off x="3328246" y="2513924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6_2023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>
                <a:solidFill>
                  <a:schemeClr val="tx1"/>
                </a:solidFill>
              </a:rPr>
              <a:t>Retention de 2 </a:t>
            </a:r>
            <a:r>
              <a:rPr lang="en-GB" sz="1300" err="1">
                <a:solidFill>
                  <a:schemeClr val="tx1"/>
                </a:solidFill>
              </a:rPr>
              <a:t>mois</a:t>
            </a:r>
            <a:endParaRPr lang="en-GB" sz="1300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0671E33-AD53-29DF-E70A-6483B11AC197}"/>
              </a:ext>
            </a:extLst>
          </p:cNvPr>
          <p:cNvSpPr txBox="1">
            <a:spLocks/>
          </p:cNvSpPr>
          <p:nvPr/>
        </p:nvSpPr>
        <p:spPr>
          <a:xfrm>
            <a:off x="6057970" y="2513924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7_2023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>
                <a:solidFill>
                  <a:schemeClr val="tx1"/>
                </a:solidFill>
              </a:rPr>
              <a:t>Retention de 3 </a:t>
            </a:r>
            <a:r>
              <a:rPr lang="en-GB" sz="1300" err="1">
                <a:solidFill>
                  <a:schemeClr val="tx1"/>
                </a:solidFill>
              </a:rPr>
              <a:t>mois</a:t>
            </a:r>
            <a:r>
              <a:rPr lang="en-GB" sz="1300">
                <a:solidFill>
                  <a:schemeClr val="tx1"/>
                </a:solidFill>
              </a:rPr>
              <a:t> </a:t>
            </a:r>
            <a:endParaRPr lang="en-GB" sz="1300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5BFE6E-43FD-ABB6-3077-2F4BE4FA4E84}"/>
              </a:ext>
            </a:extLst>
          </p:cNvPr>
          <p:cNvSpPr txBox="1">
            <a:spLocks/>
          </p:cNvSpPr>
          <p:nvPr/>
        </p:nvSpPr>
        <p:spPr>
          <a:xfrm>
            <a:off x="8787694" y="2513924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8_2023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 err="1">
                <a:solidFill>
                  <a:schemeClr val="tx1"/>
                </a:solidFill>
              </a:rPr>
              <a:t>Retentionde</a:t>
            </a:r>
            <a:r>
              <a:rPr lang="en-GB" sz="1300">
                <a:solidFill>
                  <a:schemeClr val="tx1"/>
                </a:solidFill>
              </a:rPr>
              <a:t> 4 </a:t>
            </a:r>
            <a:r>
              <a:rPr lang="en-GB" sz="1300" err="1">
                <a:solidFill>
                  <a:schemeClr val="tx1"/>
                </a:solidFill>
              </a:rPr>
              <a:t>mois</a:t>
            </a:r>
            <a:endParaRPr lang="en-GB" sz="1300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33BA41A6-13AB-49C9-31D1-CCED774C1C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8522" y="1894306"/>
            <a:ext cx="2888152" cy="548640"/>
          </a:xfrm>
          <a:prstGeom prst="chevron">
            <a:avLst>
              <a:gd name="adj" fmla="val 34952"/>
            </a:avLst>
          </a:prstGeom>
          <a:solidFill>
            <a:schemeClr val="accent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>
                <a:solidFill>
                  <a:schemeClr val="bg1"/>
                </a:solidFill>
              </a:rPr>
              <a:t>Mai 2023                 400+20 GB</a:t>
            </a: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AC04FEC1-56F9-50C2-8B90-88A40D2849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28246" y="1894306"/>
            <a:ext cx="2888152" cy="548640"/>
          </a:xfrm>
          <a:prstGeom prst="chevron">
            <a:avLst>
              <a:gd name="adj" fmla="val 34975"/>
            </a:avLst>
          </a:prstGeom>
          <a:solidFill>
            <a:schemeClr val="tx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 err="1">
                <a:solidFill>
                  <a:schemeClr val="bg1"/>
                </a:solidFill>
              </a:rPr>
              <a:t>Juin</a:t>
            </a:r>
            <a:r>
              <a:rPr lang="en-US" sz="1200">
                <a:solidFill>
                  <a:schemeClr val="bg1"/>
                </a:solidFill>
              </a:rPr>
              <a:t> 2023                 300+30 GB</a:t>
            </a:r>
          </a:p>
        </p:txBody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C65282E8-39AB-DC18-2FF0-667EB2127E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57970" y="1894306"/>
            <a:ext cx="2888152" cy="548640"/>
          </a:xfrm>
          <a:prstGeom prst="chevron">
            <a:avLst>
              <a:gd name="adj" fmla="val 34975"/>
            </a:avLst>
          </a:prstGeom>
          <a:solidFill>
            <a:schemeClr val="tx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 err="1">
                <a:solidFill>
                  <a:schemeClr val="bg1"/>
                </a:solidFill>
              </a:rPr>
              <a:t>Juillet</a:t>
            </a:r>
            <a:r>
              <a:rPr lang="en-US" sz="1200">
                <a:solidFill>
                  <a:schemeClr val="bg1"/>
                </a:solidFill>
              </a:rPr>
              <a:t> 2023                   250+30 GB</a:t>
            </a: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C24948C5-502B-8BBF-C3FB-6E8201CF3B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87694" y="1894306"/>
            <a:ext cx="2888152" cy="548640"/>
          </a:xfrm>
          <a:prstGeom prst="chevron">
            <a:avLst>
              <a:gd name="adj" fmla="val 34975"/>
            </a:avLst>
          </a:prstGeom>
          <a:solidFill>
            <a:schemeClr val="tx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 err="1">
                <a:solidFill>
                  <a:schemeClr val="bg1"/>
                </a:solidFill>
              </a:rPr>
              <a:t>Aout</a:t>
            </a:r>
            <a:r>
              <a:rPr lang="en-US" sz="1200">
                <a:solidFill>
                  <a:schemeClr val="bg1"/>
                </a:solidFill>
              </a:rPr>
              <a:t> 2023                 500+40 GB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A9F22A1-EB38-08C3-715D-580F334A2F24}"/>
              </a:ext>
            </a:extLst>
          </p:cNvPr>
          <p:cNvSpPr txBox="1">
            <a:spLocks/>
          </p:cNvSpPr>
          <p:nvPr/>
        </p:nvSpPr>
        <p:spPr>
          <a:xfrm>
            <a:off x="598522" y="4221498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9_2023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>
                <a:solidFill>
                  <a:schemeClr val="tx1"/>
                </a:solidFill>
              </a:rPr>
              <a:t>Retention de 5mois</a:t>
            </a:r>
            <a:endParaRPr lang="en-GB" sz="1300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8F6EEA0-1AC6-2FDA-F296-591845E55114}"/>
              </a:ext>
            </a:extLst>
          </p:cNvPr>
          <p:cNvSpPr txBox="1">
            <a:spLocks/>
          </p:cNvSpPr>
          <p:nvPr/>
        </p:nvSpPr>
        <p:spPr>
          <a:xfrm>
            <a:off x="3328246" y="4221498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10_2023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>
                <a:solidFill>
                  <a:schemeClr val="tx1"/>
                </a:solidFill>
              </a:rPr>
              <a:t>Retention de 6 </a:t>
            </a:r>
            <a:r>
              <a:rPr lang="en-GB" sz="1300" err="1">
                <a:solidFill>
                  <a:schemeClr val="tx1"/>
                </a:solidFill>
              </a:rPr>
              <a:t>mois</a:t>
            </a:r>
            <a:r>
              <a:rPr lang="en-GB" sz="1300">
                <a:solidFill>
                  <a:schemeClr val="tx1"/>
                </a:solidFill>
              </a:rPr>
              <a:t> </a:t>
            </a:r>
            <a:endParaRPr lang="en-GB" sz="1300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76088556-81CF-9DDE-D8DD-BD1E7EE57814}"/>
              </a:ext>
            </a:extLst>
          </p:cNvPr>
          <p:cNvSpPr txBox="1">
            <a:spLocks/>
          </p:cNvSpPr>
          <p:nvPr/>
        </p:nvSpPr>
        <p:spPr>
          <a:xfrm>
            <a:off x="6057970" y="4221498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11_2023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>
                <a:solidFill>
                  <a:schemeClr val="tx1"/>
                </a:solidFill>
              </a:rPr>
              <a:t>Retention de 7 </a:t>
            </a:r>
            <a:r>
              <a:rPr lang="en-GB" sz="1300" err="1">
                <a:solidFill>
                  <a:schemeClr val="tx1"/>
                </a:solidFill>
              </a:rPr>
              <a:t>mois</a:t>
            </a:r>
            <a:endParaRPr lang="en-GB" sz="1300" err="1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97B5278D-4E22-23DF-96A0-167388CD1E69}"/>
              </a:ext>
            </a:extLst>
          </p:cNvPr>
          <p:cNvSpPr txBox="1">
            <a:spLocks/>
          </p:cNvSpPr>
          <p:nvPr/>
        </p:nvSpPr>
        <p:spPr>
          <a:xfrm>
            <a:off x="8787694" y="4221498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12_2023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>
                <a:solidFill>
                  <a:schemeClr val="tx1"/>
                </a:solidFill>
              </a:rPr>
              <a:t>Retention de 8 </a:t>
            </a:r>
            <a:r>
              <a:rPr lang="en-GB" sz="1300" err="1">
                <a:solidFill>
                  <a:schemeClr val="tx1"/>
                </a:solidFill>
              </a:rPr>
              <a:t>mois</a:t>
            </a:r>
            <a:r>
              <a:rPr lang="en-GB" sz="1300">
                <a:solidFill>
                  <a:schemeClr val="tx1"/>
                </a:solidFill>
              </a:rPr>
              <a:t> </a:t>
            </a:r>
            <a:endParaRPr lang="en-GB" sz="1300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CE6E53F3-60C6-2580-E744-C8CFF9E940A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8522" y="3601880"/>
            <a:ext cx="2888152" cy="548640"/>
          </a:xfrm>
          <a:prstGeom prst="chevron">
            <a:avLst>
              <a:gd name="adj" fmla="val 34952"/>
            </a:avLst>
          </a:prstGeom>
          <a:solidFill>
            <a:schemeClr val="tx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 err="1">
                <a:solidFill>
                  <a:schemeClr val="bg1"/>
                </a:solidFill>
              </a:rPr>
              <a:t>Septembre</a:t>
            </a:r>
            <a:r>
              <a:rPr lang="en-US" sz="1200">
                <a:solidFill>
                  <a:schemeClr val="bg1"/>
                </a:solidFill>
              </a:rPr>
              <a:t> 2023         200+30 GB</a:t>
            </a: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E2B8FAF5-B3F3-4F7D-E964-54DBBC7201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28246" y="3601880"/>
            <a:ext cx="2888152" cy="548640"/>
          </a:xfrm>
          <a:prstGeom prst="chevron">
            <a:avLst>
              <a:gd name="adj" fmla="val 34975"/>
            </a:avLst>
          </a:prstGeom>
          <a:solidFill>
            <a:schemeClr val="tx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 err="1">
                <a:solidFill>
                  <a:schemeClr val="bg1"/>
                </a:solidFill>
              </a:rPr>
              <a:t>Octobre</a:t>
            </a:r>
            <a:r>
              <a:rPr lang="en-US" sz="1200">
                <a:solidFill>
                  <a:schemeClr val="bg1"/>
                </a:solidFill>
              </a:rPr>
              <a:t> 2023                  505+40 GB</a:t>
            </a:r>
          </a:p>
        </p:txBody>
      </p:sp>
      <p:sp>
        <p:nvSpPr>
          <p:cNvPr id="28" name="AutoShape 5">
            <a:extLst>
              <a:ext uri="{FF2B5EF4-FFF2-40B4-BE49-F238E27FC236}">
                <a16:creationId xmlns:a16="http://schemas.microsoft.com/office/drawing/2014/main" id="{FE475816-128A-FA79-705E-AE53CB13CBAD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57970" y="3601880"/>
            <a:ext cx="2888152" cy="548640"/>
          </a:xfrm>
          <a:prstGeom prst="chevron">
            <a:avLst>
              <a:gd name="adj" fmla="val 34975"/>
            </a:avLst>
          </a:prstGeom>
          <a:solidFill>
            <a:schemeClr val="tx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 err="1">
                <a:solidFill>
                  <a:schemeClr val="bg1"/>
                </a:solidFill>
              </a:rPr>
              <a:t>Novembre</a:t>
            </a:r>
            <a:r>
              <a:rPr lang="en-US" sz="1200">
                <a:solidFill>
                  <a:schemeClr val="bg1"/>
                </a:solidFill>
              </a:rPr>
              <a:t> 2023    500+75 GB</a:t>
            </a:r>
          </a:p>
        </p:txBody>
      </p:sp>
      <p:sp>
        <p:nvSpPr>
          <p:cNvPr id="29" name="AutoShape 6">
            <a:extLst>
              <a:ext uri="{FF2B5EF4-FFF2-40B4-BE49-F238E27FC236}">
                <a16:creationId xmlns:a16="http://schemas.microsoft.com/office/drawing/2014/main" id="{27DBD428-BAF4-2532-EDE4-541AD0577373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87694" y="3601880"/>
            <a:ext cx="2888152" cy="548640"/>
          </a:xfrm>
          <a:prstGeom prst="chevron">
            <a:avLst>
              <a:gd name="adj" fmla="val 34975"/>
            </a:avLst>
          </a:prstGeom>
          <a:solidFill>
            <a:schemeClr val="tx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 err="1">
                <a:solidFill>
                  <a:schemeClr val="bg1"/>
                </a:solidFill>
              </a:rPr>
              <a:t>Décembre</a:t>
            </a:r>
            <a:r>
              <a:rPr lang="en-US" sz="1200">
                <a:solidFill>
                  <a:schemeClr val="bg1"/>
                </a:solidFill>
              </a:rPr>
              <a:t> 2023      300+65 GB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089696E-C86E-355F-9DD6-ADA83D3B0957}"/>
              </a:ext>
            </a:extLst>
          </p:cNvPr>
          <p:cNvSpPr txBox="1">
            <a:spLocks/>
          </p:cNvSpPr>
          <p:nvPr/>
        </p:nvSpPr>
        <p:spPr>
          <a:xfrm>
            <a:off x="598522" y="5929072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1_2024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>
                <a:solidFill>
                  <a:schemeClr val="tx1"/>
                </a:solidFill>
              </a:rPr>
              <a:t>Retention de 9 </a:t>
            </a:r>
            <a:r>
              <a:rPr lang="en-GB" sz="1300" err="1">
                <a:solidFill>
                  <a:schemeClr val="tx1"/>
                </a:solidFill>
              </a:rPr>
              <a:t>mois</a:t>
            </a:r>
            <a:r>
              <a:rPr lang="en-GB" sz="1300">
                <a:solidFill>
                  <a:schemeClr val="tx1"/>
                </a:solidFill>
              </a:rPr>
              <a:t>  </a:t>
            </a:r>
            <a:endParaRPr lang="en-GB" sz="1300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D1DF0B-E0C8-1B47-BF46-3C36808C4407}"/>
              </a:ext>
            </a:extLst>
          </p:cNvPr>
          <p:cNvSpPr txBox="1">
            <a:spLocks/>
          </p:cNvSpPr>
          <p:nvPr/>
        </p:nvSpPr>
        <p:spPr>
          <a:xfrm>
            <a:off x="3328246" y="5929072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2_2024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>
                <a:solidFill>
                  <a:schemeClr val="tx1"/>
                </a:solidFill>
              </a:rPr>
              <a:t>Retention de 10 </a:t>
            </a:r>
            <a:r>
              <a:rPr lang="en-GB" sz="1300" err="1">
                <a:solidFill>
                  <a:schemeClr val="tx1"/>
                </a:solidFill>
              </a:rPr>
              <a:t>mois</a:t>
            </a:r>
            <a:r>
              <a:rPr lang="en-GB" sz="1300">
                <a:solidFill>
                  <a:schemeClr val="tx1"/>
                </a:solidFill>
              </a:rPr>
              <a:t> </a:t>
            </a:r>
            <a:endParaRPr lang="en-GB" sz="1300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1449CA1B-F5AE-C5E0-8A4A-B7B94F714ECE}"/>
              </a:ext>
            </a:extLst>
          </p:cNvPr>
          <p:cNvSpPr txBox="1">
            <a:spLocks/>
          </p:cNvSpPr>
          <p:nvPr/>
        </p:nvSpPr>
        <p:spPr>
          <a:xfrm>
            <a:off x="6057970" y="5929072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3_2024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>
                <a:solidFill>
                  <a:schemeClr val="tx1"/>
                </a:solidFill>
              </a:rPr>
              <a:t>Retention de 11 </a:t>
            </a:r>
            <a:r>
              <a:rPr lang="en-GB" sz="1300" err="1">
                <a:solidFill>
                  <a:schemeClr val="tx1"/>
                </a:solidFill>
              </a:rPr>
              <a:t>mois</a:t>
            </a:r>
            <a:endParaRPr lang="en-GB" sz="1300" err="1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2E2191C8-6EAC-280E-157C-DF2C75DA12C9}"/>
              </a:ext>
            </a:extLst>
          </p:cNvPr>
          <p:cNvSpPr txBox="1">
            <a:spLocks/>
          </p:cNvSpPr>
          <p:nvPr/>
        </p:nvSpPr>
        <p:spPr>
          <a:xfrm>
            <a:off x="8787694" y="5929072"/>
            <a:ext cx="2527133" cy="11695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Snap 4_2024</a:t>
            </a:r>
          </a:p>
          <a:p>
            <a:pPr>
              <a:spcBef>
                <a:spcPts val="600"/>
              </a:spcBef>
            </a:pPr>
            <a:r>
              <a:rPr lang="en-US" sz="1300">
                <a:solidFill>
                  <a:schemeClr val="tx1"/>
                </a:solidFill>
              </a:rPr>
              <a:t>Restore </a:t>
            </a:r>
            <a:r>
              <a:rPr lang="en-US" sz="1300" err="1">
                <a:solidFill>
                  <a:schemeClr val="tx1"/>
                </a:solidFill>
              </a:rPr>
              <a:t>depuis</a:t>
            </a:r>
            <a:r>
              <a:rPr lang="en-US" sz="1300">
                <a:solidFill>
                  <a:schemeClr val="tx1"/>
                </a:solidFill>
              </a:rPr>
              <a:t> Azure Blob Storage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tabLst>
                <a:tab pos="176213" algn="l"/>
              </a:tabLst>
            </a:pPr>
            <a:r>
              <a:rPr lang="en-GB" sz="1300">
                <a:solidFill>
                  <a:schemeClr val="tx1"/>
                </a:solidFill>
              </a:rPr>
              <a:t>Retention de 12 </a:t>
            </a:r>
            <a:r>
              <a:rPr lang="en-GB" sz="1300" err="1">
                <a:solidFill>
                  <a:schemeClr val="tx1"/>
                </a:solidFill>
              </a:rPr>
              <a:t>mois</a:t>
            </a:r>
            <a:endParaRPr lang="en-GB" sz="1300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34" name="AutoShape 3">
            <a:extLst>
              <a:ext uri="{FF2B5EF4-FFF2-40B4-BE49-F238E27FC236}">
                <a16:creationId xmlns:a16="http://schemas.microsoft.com/office/drawing/2014/main" id="{A0EB5EE0-FD6B-50BF-4F0A-3D5316691A83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8522" y="5309454"/>
            <a:ext cx="2888152" cy="548640"/>
          </a:xfrm>
          <a:prstGeom prst="chevron">
            <a:avLst>
              <a:gd name="adj" fmla="val 34952"/>
            </a:avLst>
          </a:prstGeom>
          <a:solidFill>
            <a:schemeClr val="tx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>
                <a:solidFill>
                  <a:schemeClr val="bg1"/>
                </a:solidFill>
              </a:rPr>
              <a:t>Janvier 2024         400+20 GB</a:t>
            </a:r>
          </a:p>
        </p:txBody>
      </p:sp>
      <p:sp>
        <p:nvSpPr>
          <p:cNvPr id="35" name="AutoShape 4">
            <a:extLst>
              <a:ext uri="{FF2B5EF4-FFF2-40B4-BE49-F238E27FC236}">
                <a16:creationId xmlns:a16="http://schemas.microsoft.com/office/drawing/2014/main" id="{67101AB2-B73B-137A-4C1D-198DC3D1CB9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28246" y="5309454"/>
            <a:ext cx="2888152" cy="548640"/>
          </a:xfrm>
          <a:prstGeom prst="chevron">
            <a:avLst>
              <a:gd name="adj" fmla="val 34975"/>
            </a:avLst>
          </a:prstGeom>
          <a:solidFill>
            <a:schemeClr val="tx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 err="1">
                <a:solidFill>
                  <a:schemeClr val="bg1"/>
                </a:solidFill>
              </a:rPr>
              <a:t>Février</a:t>
            </a:r>
            <a:r>
              <a:rPr lang="en-US" sz="1200">
                <a:solidFill>
                  <a:schemeClr val="bg1"/>
                </a:solidFill>
              </a:rPr>
              <a:t> 2023              500+39 GB</a:t>
            </a:r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ABD759C4-8669-C6B0-6A48-B00A6A7F0F5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57970" y="5309454"/>
            <a:ext cx="2888152" cy="548640"/>
          </a:xfrm>
          <a:prstGeom prst="chevron">
            <a:avLst>
              <a:gd name="adj" fmla="val 34975"/>
            </a:avLst>
          </a:prstGeom>
          <a:solidFill>
            <a:schemeClr val="tx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>
                <a:solidFill>
                  <a:schemeClr val="bg1"/>
                </a:solidFill>
              </a:rPr>
              <a:t>Mars 2024            520 + 60 GB</a:t>
            </a:r>
          </a:p>
        </p:txBody>
      </p:sp>
      <p:sp>
        <p:nvSpPr>
          <p:cNvPr id="40" name="AutoShape 6">
            <a:extLst>
              <a:ext uri="{FF2B5EF4-FFF2-40B4-BE49-F238E27FC236}">
                <a16:creationId xmlns:a16="http://schemas.microsoft.com/office/drawing/2014/main" id="{D90C52FE-620D-5480-7ADD-718C4AEFD8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87694" y="5309454"/>
            <a:ext cx="2888152" cy="548640"/>
          </a:xfrm>
          <a:prstGeom prst="chevron">
            <a:avLst>
              <a:gd name="adj" fmla="val 34975"/>
            </a:avLst>
          </a:prstGeom>
          <a:solidFill>
            <a:schemeClr val="tx1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>
                <a:solidFill>
                  <a:schemeClr val="bg1"/>
                </a:solidFill>
              </a:rPr>
              <a:t>Avril 2024       500+35 GB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5EF261B-2BC2-BAB9-6D0B-048E551B01B4}"/>
              </a:ext>
            </a:extLst>
          </p:cNvPr>
          <p:cNvGrpSpPr/>
          <p:nvPr/>
        </p:nvGrpSpPr>
        <p:grpSpPr>
          <a:xfrm>
            <a:off x="1106273" y="122810"/>
            <a:ext cx="11783417" cy="972945"/>
            <a:chOff x="1106273" y="122810"/>
            <a:chExt cx="11783417" cy="972945"/>
          </a:xfrm>
        </p:grpSpPr>
        <p:sp>
          <p:nvSpPr>
            <p:cNvPr id="54" name="Chevron 7">
              <a:extLst>
                <a:ext uri="{FF2B5EF4-FFF2-40B4-BE49-F238E27FC236}">
                  <a16:creationId xmlns:a16="http://schemas.microsoft.com/office/drawing/2014/main" id="{84658DCC-DC73-4832-C15D-B4107B1AEFD3}"/>
                </a:ext>
              </a:extLst>
            </p:cNvPr>
            <p:cNvSpPr/>
            <p:nvPr/>
          </p:nvSpPr>
          <p:spPr>
            <a:xfrm>
              <a:off x="9837945" y="122810"/>
              <a:ext cx="3051745" cy="459222"/>
            </a:xfrm>
            <a:prstGeom prst="chevron">
              <a:avLst/>
            </a:prstGeom>
            <a:solidFill>
              <a:schemeClr val="tx2"/>
            </a:solidFill>
            <a:ln w="63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55" name="Chevron 5">
              <a:extLst>
                <a:ext uri="{FF2B5EF4-FFF2-40B4-BE49-F238E27FC236}">
                  <a16:creationId xmlns:a16="http://schemas.microsoft.com/office/drawing/2014/main" id="{4983049E-AE76-1C38-B936-75437987625E}"/>
                </a:ext>
              </a:extLst>
            </p:cNvPr>
            <p:cNvSpPr/>
            <p:nvPr/>
          </p:nvSpPr>
          <p:spPr>
            <a:xfrm>
              <a:off x="4024276" y="122810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>
                  <a:solidFill>
                    <a:schemeClr val="bg1"/>
                  </a:solidFill>
                </a:rPr>
                <a:t>Etude de </a:t>
              </a:r>
              <a:r>
                <a:rPr lang="en-US" sz="1200" b="1" err="1">
                  <a:solidFill>
                    <a:schemeClr val="bg1"/>
                  </a:solidFill>
                </a:rPr>
                <a:t>l’existent</a:t>
              </a:r>
              <a:r>
                <a:rPr lang="en-US" sz="1200" b="1">
                  <a:solidFill>
                    <a:schemeClr val="bg1"/>
                  </a:solidFill>
                </a:rPr>
                <a:t>	</a:t>
              </a:r>
            </a:p>
          </p:txBody>
        </p:sp>
        <p:sp>
          <p:nvSpPr>
            <p:cNvPr id="56" name="Chevron 6">
              <a:extLst>
                <a:ext uri="{FF2B5EF4-FFF2-40B4-BE49-F238E27FC236}">
                  <a16:creationId xmlns:a16="http://schemas.microsoft.com/office/drawing/2014/main" id="{CB9C5D71-7BD4-5A7D-F65D-5420588BBB28}"/>
                </a:ext>
              </a:extLst>
            </p:cNvPr>
            <p:cNvSpPr/>
            <p:nvPr/>
          </p:nvSpPr>
          <p:spPr>
            <a:xfrm>
              <a:off x="6919942" y="122810"/>
              <a:ext cx="3051745" cy="459222"/>
            </a:xfrm>
            <a:prstGeom prst="chevron">
              <a:avLst/>
            </a:prstGeom>
            <a:solidFill>
              <a:srgbClr val="92D0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Conception</a:t>
              </a:r>
            </a:p>
          </p:txBody>
        </p:sp>
        <p:sp>
          <p:nvSpPr>
            <p:cNvPr id="57" name="Pentagon 4">
              <a:extLst>
                <a:ext uri="{FF2B5EF4-FFF2-40B4-BE49-F238E27FC236}">
                  <a16:creationId xmlns:a16="http://schemas.microsoft.com/office/drawing/2014/main" id="{03ED211C-3B49-230C-080F-EE8A2ECF7A3A}"/>
                </a:ext>
              </a:extLst>
            </p:cNvPr>
            <p:cNvSpPr/>
            <p:nvPr/>
          </p:nvSpPr>
          <p:spPr>
            <a:xfrm>
              <a:off x="1106273" y="122810"/>
              <a:ext cx="3051745" cy="459222"/>
            </a:xfrm>
            <a:prstGeom prst="homePlate">
              <a:avLst/>
            </a:prstGeom>
            <a:solidFill>
              <a:srgbClr val="D0D0C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 err="1">
                  <a:solidFill>
                    <a:schemeClr val="bg1"/>
                  </a:solidFill>
                </a:rPr>
                <a:t>Contexte</a:t>
              </a:r>
              <a:r>
                <a:rPr lang="en-US" sz="1200" b="1">
                  <a:solidFill>
                    <a:schemeClr val="bg1"/>
                  </a:solidFill>
                </a:rPr>
                <a:t> du </a:t>
              </a:r>
              <a:r>
                <a:rPr lang="en-US" sz="1200" b="1" err="1">
                  <a:solidFill>
                    <a:schemeClr val="bg1"/>
                  </a:solidFill>
                </a:rPr>
                <a:t>projet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58" name="AutoShape 4">
              <a:extLst>
                <a:ext uri="{FF2B5EF4-FFF2-40B4-BE49-F238E27FC236}">
                  <a16:creationId xmlns:a16="http://schemas.microsoft.com/office/drawing/2014/main" id="{23F265E8-DC14-BD58-A63D-7130B12EC2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73802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Solution </a:t>
              </a:r>
              <a:r>
                <a:rPr lang="en-US" sz="1200" err="1">
                  <a:solidFill>
                    <a:schemeClr val="bg1"/>
                  </a:solidFill>
                </a:rPr>
                <a:t>Proposées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AutoShape 5">
              <a:extLst>
                <a:ext uri="{FF2B5EF4-FFF2-40B4-BE49-F238E27FC236}">
                  <a16:creationId xmlns:a16="http://schemas.microsoft.com/office/drawing/2014/main" id="{FE258956-7218-81F4-63E2-853A566293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89979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A7A8AA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Stratégie</a:t>
              </a:r>
              <a:r>
                <a:rPr lang="en-US" sz="1200">
                  <a:solidFill>
                    <a:schemeClr val="bg1"/>
                  </a:solidFill>
                </a:rPr>
                <a:t> de migration</a:t>
              </a:r>
            </a:p>
          </p:txBody>
        </p:sp>
        <p:sp>
          <p:nvSpPr>
            <p:cNvPr id="60" name="AutoShape 6">
              <a:extLst>
                <a:ext uri="{FF2B5EF4-FFF2-40B4-BE49-F238E27FC236}">
                  <a16:creationId xmlns:a16="http://schemas.microsoft.com/office/drawing/2014/main" id="{A71C595E-1B1B-FA07-712C-D36EF1695B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80788" y="740517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Outils</a:t>
              </a:r>
              <a:r>
                <a:rPr lang="en-US" sz="120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61" name="AutoShape 5">
              <a:extLst>
                <a:ext uri="{FF2B5EF4-FFF2-40B4-BE49-F238E27FC236}">
                  <a16:creationId xmlns:a16="http://schemas.microsoft.com/office/drawing/2014/main" id="{8778059B-BB50-5701-693C-A554C82BA64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759156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Instance </a:t>
              </a:r>
              <a:r>
                <a:rPr lang="en-US" sz="1200" err="1">
                  <a:solidFill>
                    <a:schemeClr val="bg1"/>
                  </a:solidFill>
                </a:rPr>
                <a:t>Temporaire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86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BC2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BC25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BC25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0" grpId="0"/>
      <p:bldP spid="10" grpId="1"/>
      <p:bldP spid="15" grpId="0" animBg="1"/>
      <p:bldP spid="18" grpId="0" animBg="1"/>
      <p:bldP spid="19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rc 35">
            <a:extLst>
              <a:ext uri="{FF2B5EF4-FFF2-40B4-BE49-F238E27FC236}">
                <a16:creationId xmlns:a16="http://schemas.microsoft.com/office/drawing/2014/main" id="{C5E8A21A-C674-476C-A0E9-41947BB38F18}"/>
              </a:ext>
            </a:extLst>
          </p:cNvPr>
          <p:cNvSpPr/>
          <p:nvPr/>
        </p:nvSpPr>
        <p:spPr>
          <a:xfrm>
            <a:off x="2212284" y="2573029"/>
            <a:ext cx="3379557" cy="3379557"/>
          </a:xfrm>
          <a:prstGeom prst="arc">
            <a:avLst>
              <a:gd name="adj1" fmla="val 16812435"/>
              <a:gd name="adj2" fmla="val 4781030"/>
            </a:avLst>
          </a:prstGeom>
          <a:ln w="25400" cap="rnd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9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B27D4D6-F06F-4941-9B1D-99559099373C}"/>
              </a:ext>
            </a:extLst>
          </p:cNvPr>
          <p:cNvSpPr/>
          <p:nvPr/>
        </p:nvSpPr>
        <p:spPr>
          <a:xfrm flipH="1">
            <a:off x="2233296" y="2573029"/>
            <a:ext cx="3379557" cy="3379557"/>
          </a:xfrm>
          <a:prstGeom prst="arc">
            <a:avLst>
              <a:gd name="adj1" fmla="val 16812435"/>
              <a:gd name="adj2" fmla="val 4781841"/>
            </a:avLst>
          </a:prstGeom>
          <a:ln w="25400" cap="rnd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9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E2C832-D59F-44DD-BDE0-C7857C106B53}"/>
              </a:ext>
            </a:extLst>
          </p:cNvPr>
          <p:cNvSpPr/>
          <p:nvPr/>
        </p:nvSpPr>
        <p:spPr bwMode="gray">
          <a:xfrm>
            <a:off x="2384967" y="2743992"/>
            <a:ext cx="3037628" cy="3037628"/>
          </a:xfrm>
          <a:prstGeom prst="ellipse">
            <a:avLst/>
          </a:prstGeom>
          <a:solidFill>
            <a:srgbClr val="86BC25">
              <a:alpha val="30000"/>
            </a:srgbClr>
          </a:solidFill>
          <a:ln w="19050" algn="ctr">
            <a:solidFill>
              <a:srgbClr val="86BC25"/>
            </a:solidFill>
            <a:miter lim="800000"/>
            <a:headEnd/>
            <a:tailEnd/>
          </a:ln>
        </p:spPr>
        <p:txBody>
          <a:bodyPr wrap="square" lIns="73493" tIns="73493" rIns="73493" bIns="73493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323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B5722-2CDC-4CC6-B138-D8EDB141AE62}"/>
              </a:ext>
            </a:extLst>
          </p:cNvPr>
          <p:cNvSpPr/>
          <p:nvPr/>
        </p:nvSpPr>
        <p:spPr>
          <a:xfrm>
            <a:off x="7849159" y="1834436"/>
            <a:ext cx="4025699" cy="514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8"/>
              </a:spcAft>
            </a:pPr>
            <a:r>
              <a:rPr lang="en-US" sz="1158" b="1">
                <a:solidFill>
                  <a:srgbClr val="00A3E0"/>
                </a:solidFill>
              </a:rPr>
              <a:t>Kubernetes </a:t>
            </a:r>
          </a:p>
          <a:p>
            <a:pPr defTabSz="944573">
              <a:spcBef>
                <a:spcPts val="465"/>
              </a:spcBef>
              <a:buSzPct val="100000"/>
              <a:defRPr/>
            </a:pPr>
            <a:r>
              <a:rPr lang="fr-FR" sz="1000"/>
              <a:t>Plateforme open source pour l'orchestration de conteneurs </a:t>
            </a:r>
            <a:endParaRPr lang="en-US" sz="991" kern="0">
              <a:ea typeface="ヒラギノ角ゴ ProN W3" charset="0"/>
              <a:sym typeface="Gotham Book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B86FC4-2DE4-4A25-87BC-F32109C3457F}"/>
              </a:ext>
            </a:extLst>
          </p:cNvPr>
          <p:cNvCxnSpPr>
            <a:cxnSpLocks/>
          </p:cNvCxnSpPr>
          <p:nvPr/>
        </p:nvCxnSpPr>
        <p:spPr>
          <a:xfrm>
            <a:off x="7923938" y="2384205"/>
            <a:ext cx="3174437" cy="0"/>
          </a:xfrm>
          <a:prstGeom prst="line">
            <a:avLst/>
          </a:prstGeom>
          <a:gradFill>
            <a:gsLst>
              <a:gs pos="93000">
                <a:schemeClr val="tx1">
                  <a:alpha val="50000"/>
                </a:schemeClr>
              </a:gs>
              <a:gs pos="37000">
                <a:schemeClr val="accent3">
                  <a:lumMod val="75000"/>
                </a:schemeClr>
              </a:gs>
            </a:gsLst>
            <a:lin ang="5400000" scaled="1"/>
          </a:gradFill>
          <a:ln w="19050" algn="ctr">
            <a:gradFill flip="none" rotWithShape="1">
              <a:gsLst>
                <a:gs pos="87000">
                  <a:schemeClr val="tx1"/>
                </a:gs>
                <a:gs pos="45000">
                  <a:srgbClr val="00A3E0"/>
                </a:gs>
              </a:gsLst>
              <a:lin ang="0" scaled="1"/>
              <a:tileRect/>
            </a:gradFill>
            <a:miter lim="800000"/>
            <a:headEnd/>
            <a:tailEnd type="none" w="lg" len="lg"/>
          </a:ln>
        </p:spPr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FCBD7454-7927-4CED-8B22-0E89345F3F2D}"/>
              </a:ext>
            </a:extLst>
          </p:cNvPr>
          <p:cNvSpPr/>
          <p:nvPr/>
        </p:nvSpPr>
        <p:spPr bwMode="gray">
          <a:xfrm>
            <a:off x="5566256" y="3835710"/>
            <a:ext cx="188003" cy="188003"/>
          </a:xfrm>
          <a:prstGeom prst="ellipse">
            <a:avLst/>
          </a:prstGeom>
          <a:solidFill>
            <a:srgbClr val="00A3E0">
              <a:alpha val="34000"/>
            </a:srgbClr>
          </a:solidFill>
          <a:ln w="19050" algn="ctr">
            <a:solidFill>
              <a:srgbClr val="00A3E0"/>
            </a:solidFill>
            <a:miter lim="800000"/>
            <a:headEnd/>
            <a:tailEnd/>
          </a:ln>
        </p:spPr>
        <p:txBody>
          <a:bodyPr wrap="square" lIns="73493" tIns="73493" rIns="73493" bIns="73493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323" b="1">
              <a:solidFill>
                <a:schemeClr val="bg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5CEE592-BD4E-4107-807E-5C39A3317EFB}"/>
              </a:ext>
            </a:extLst>
          </p:cNvPr>
          <p:cNvGrpSpPr/>
          <p:nvPr/>
        </p:nvGrpSpPr>
        <p:grpSpPr>
          <a:xfrm>
            <a:off x="5335233" y="2731334"/>
            <a:ext cx="1105742" cy="574051"/>
            <a:chOff x="4207048" y="2110398"/>
            <a:chExt cx="1337549" cy="69439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0635576-2736-4706-AEFF-548320266983}"/>
                </a:ext>
              </a:extLst>
            </p:cNvPr>
            <p:cNvCxnSpPr>
              <a:cxnSpLocks/>
            </p:cNvCxnSpPr>
            <p:nvPr/>
          </p:nvCxnSpPr>
          <p:spPr>
            <a:xfrm>
              <a:off x="4922598" y="2110398"/>
              <a:ext cx="621999" cy="0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7D45BDA-C4FC-49AB-A250-FCD6A639F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048" y="2129350"/>
              <a:ext cx="696600" cy="675442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CFF3E96F-FFC3-4145-A97A-A11D1F86F6D6}"/>
              </a:ext>
            </a:extLst>
          </p:cNvPr>
          <p:cNvSpPr/>
          <p:nvPr/>
        </p:nvSpPr>
        <p:spPr bwMode="gray">
          <a:xfrm>
            <a:off x="5881535" y="4893134"/>
            <a:ext cx="188003" cy="188003"/>
          </a:xfrm>
          <a:prstGeom prst="ellipse">
            <a:avLst/>
          </a:prstGeom>
          <a:solidFill>
            <a:srgbClr val="00A3E0">
              <a:alpha val="34000"/>
            </a:srgbClr>
          </a:solidFill>
          <a:ln w="19050" algn="ctr">
            <a:solidFill>
              <a:srgbClr val="00A3E0"/>
            </a:solidFill>
            <a:miter lim="800000"/>
            <a:headEnd/>
            <a:tailEnd/>
          </a:ln>
        </p:spPr>
        <p:txBody>
          <a:bodyPr wrap="square" lIns="73493" tIns="73493" rIns="73493" bIns="73493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323" b="1">
              <a:solidFill>
                <a:schemeClr val="bg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86955B4-D4A9-417A-8BEC-27F9F1DD2A74}"/>
              </a:ext>
            </a:extLst>
          </p:cNvPr>
          <p:cNvCxnSpPr>
            <a:cxnSpLocks/>
          </p:cNvCxnSpPr>
          <p:nvPr/>
        </p:nvCxnSpPr>
        <p:spPr>
          <a:xfrm>
            <a:off x="5975817" y="4086479"/>
            <a:ext cx="797901" cy="0"/>
          </a:xfrm>
          <a:prstGeom prst="line">
            <a:avLst/>
          </a:prstGeom>
          <a:ln w="15875" cap="rnd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E936E2-FA1B-4399-B0B4-1CFB8CBB4A47}"/>
              </a:ext>
            </a:extLst>
          </p:cNvPr>
          <p:cNvGrpSpPr/>
          <p:nvPr/>
        </p:nvGrpSpPr>
        <p:grpSpPr>
          <a:xfrm>
            <a:off x="5284000" y="5239359"/>
            <a:ext cx="1100089" cy="617825"/>
            <a:chOff x="4207049" y="5198407"/>
            <a:chExt cx="1393083" cy="747346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84233C2-410A-4807-9DB7-D138878EBD1C}"/>
                </a:ext>
              </a:extLst>
            </p:cNvPr>
            <p:cNvCxnSpPr>
              <a:cxnSpLocks/>
            </p:cNvCxnSpPr>
            <p:nvPr/>
          </p:nvCxnSpPr>
          <p:spPr>
            <a:xfrm>
              <a:off x="4978133" y="5945753"/>
              <a:ext cx="621999" cy="0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61D5B3F-FDD2-4EF1-9FF4-AE088EE5C2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7049" y="5198407"/>
              <a:ext cx="741652" cy="74734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E98AA9A-F6F3-B3FF-BD5D-2B23FC516102}"/>
              </a:ext>
            </a:extLst>
          </p:cNvPr>
          <p:cNvSpPr txBox="1">
            <a:spLocks/>
          </p:cNvSpPr>
          <p:nvPr/>
        </p:nvSpPr>
        <p:spPr>
          <a:xfrm>
            <a:off x="2510743" y="3546951"/>
            <a:ext cx="2905806" cy="14406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9">
              <a:defRPr/>
            </a:pPr>
            <a:r>
              <a:rPr lang="fr-FR" sz="3016" b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Outils</a:t>
            </a:r>
          </a:p>
          <a:p>
            <a:pPr algn="ctr" defTabSz="685769">
              <a:defRPr/>
            </a:pPr>
            <a:r>
              <a:rPr lang="fr-FR" sz="3016" b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Et </a:t>
            </a:r>
          </a:p>
          <a:p>
            <a:pPr algn="ctr" defTabSz="685769">
              <a:defRPr/>
            </a:pPr>
            <a:r>
              <a:rPr lang="fr-FR" sz="3016" b="1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Plateforms</a:t>
            </a:r>
            <a:endParaRPr lang="fr-FR" sz="3016" b="1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375DDE-223D-66A3-23E6-506CF4D96C3A}"/>
              </a:ext>
            </a:extLst>
          </p:cNvPr>
          <p:cNvGrpSpPr/>
          <p:nvPr/>
        </p:nvGrpSpPr>
        <p:grpSpPr>
          <a:xfrm>
            <a:off x="4913175" y="5628873"/>
            <a:ext cx="1464327" cy="946277"/>
            <a:chOff x="4207049" y="5198407"/>
            <a:chExt cx="1393083" cy="74734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660563-B851-2C2C-F10A-D3007F8E0142}"/>
                </a:ext>
              </a:extLst>
            </p:cNvPr>
            <p:cNvCxnSpPr>
              <a:cxnSpLocks/>
            </p:cNvCxnSpPr>
            <p:nvPr/>
          </p:nvCxnSpPr>
          <p:spPr>
            <a:xfrm>
              <a:off x="4978133" y="5945753"/>
              <a:ext cx="621999" cy="0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860418-8C2C-92E4-C5F9-441EA129E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7049" y="5198407"/>
              <a:ext cx="741652" cy="74734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2F00BB1-DA02-1075-75D9-CA502AD1A72E}"/>
              </a:ext>
            </a:extLst>
          </p:cNvPr>
          <p:cNvSpPr/>
          <p:nvPr/>
        </p:nvSpPr>
        <p:spPr bwMode="gray">
          <a:xfrm>
            <a:off x="5827923" y="4366700"/>
            <a:ext cx="188003" cy="188003"/>
          </a:xfrm>
          <a:prstGeom prst="ellipse">
            <a:avLst/>
          </a:prstGeom>
          <a:solidFill>
            <a:srgbClr val="00A3E0">
              <a:alpha val="34000"/>
            </a:srgbClr>
          </a:solidFill>
          <a:ln w="19050" algn="ctr">
            <a:solidFill>
              <a:srgbClr val="00A3E0"/>
            </a:solidFill>
            <a:miter lim="800000"/>
            <a:headEnd/>
            <a:tailEnd/>
          </a:ln>
        </p:spPr>
        <p:txBody>
          <a:bodyPr wrap="square" lIns="73493" tIns="73493" rIns="73493" bIns="73493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323" b="1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A9F386-D482-80A6-39A4-0EF053A5AB28}"/>
              </a:ext>
            </a:extLst>
          </p:cNvPr>
          <p:cNvSpPr/>
          <p:nvPr/>
        </p:nvSpPr>
        <p:spPr bwMode="gray">
          <a:xfrm>
            <a:off x="7017549" y="1567490"/>
            <a:ext cx="4724509" cy="5112083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9A66B-4578-14D1-5899-B72F07E672E4}"/>
              </a:ext>
            </a:extLst>
          </p:cNvPr>
          <p:cNvSpPr txBox="1"/>
          <p:nvPr/>
        </p:nvSpPr>
        <p:spPr>
          <a:xfrm>
            <a:off x="7854217" y="2926778"/>
            <a:ext cx="4025699" cy="51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8"/>
              </a:spcAft>
            </a:pPr>
            <a:r>
              <a:rPr lang="en-US" sz="1158" b="1">
                <a:solidFill>
                  <a:srgbClr val="00A3E0"/>
                </a:solidFill>
              </a:rPr>
              <a:t>Helm</a:t>
            </a:r>
          </a:p>
          <a:p>
            <a:pPr defTabSz="944573">
              <a:spcBef>
                <a:spcPts val="465"/>
              </a:spcBef>
              <a:buSzPct val="100000"/>
              <a:defRPr/>
            </a:pPr>
            <a:r>
              <a:rPr lang="fr-FR" sz="1000"/>
              <a:t>Gestionnaire de paquets pour </a:t>
            </a:r>
            <a:r>
              <a:rPr lang="fr-FR" sz="1000" err="1"/>
              <a:t>Kubernetes</a:t>
            </a:r>
            <a:endParaRPr lang="en-US" sz="991" kern="0">
              <a:ea typeface="ヒラギノ角ゴ ProN W3" charset="0"/>
              <a:sym typeface="Gotham Book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E77A53-F34D-8776-05DB-0E71D8BB8FF1}"/>
              </a:ext>
            </a:extLst>
          </p:cNvPr>
          <p:cNvCxnSpPr>
            <a:cxnSpLocks/>
          </p:cNvCxnSpPr>
          <p:nvPr/>
        </p:nvCxnSpPr>
        <p:spPr>
          <a:xfrm>
            <a:off x="7928995" y="3407187"/>
            <a:ext cx="3178109" cy="0"/>
          </a:xfrm>
          <a:prstGeom prst="line">
            <a:avLst/>
          </a:prstGeom>
          <a:gradFill>
            <a:gsLst>
              <a:gs pos="93000">
                <a:schemeClr val="tx1">
                  <a:alpha val="50000"/>
                </a:schemeClr>
              </a:gs>
              <a:gs pos="37000">
                <a:schemeClr val="accent3">
                  <a:lumMod val="75000"/>
                </a:schemeClr>
              </a:gs>
            </a:gsLst>
            <a:lin ang="5400000" scaled="1"/>
          </a:gradFill>
          <a:ln w="19050" algn="ctr">
            <a:gradFill flip="none" rotWithShape="1">
              <a:gsLst>
                <a:gs pos="87000">
                  <a:schemeClr val="tx1"/>
                </a:gs>
                <a:gs pos="45000">
                  <a:srgbClr val="00A3E0"/>
                </a:gs>
              </a:gsLst>
              <a:lin ang="0" scaled="1"/>
              <a:tileRect/>
            </a:gradFill>
            <a:miter lim="800000"/>
            <a:headEnd/>
            <a:tailEnd type="none" w="lg" len="lg"/>
          </a:ln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EBF72C7-44BA-CA0C-3305-B3EB612358C0}"/>
              </a:ext>
            </a:extLst>
          </p:cNvPr>
          <p:cNvSpPr/>
          <p:nvPr/>
        </p:nvSpPr>
        <p:spPr bwMode="gray">
          <a:xfrm>
            <a:off x="4613934" y="2669238"/>
            <a:ext cx="188003" cy="188003"/>
          </a:xfrm>
          <a:prstGeom prst="ellipse">
            <a:avLst/>
          </a:prstGeom>
          <a:solidFill>
            <a:srgbClr val="00A3E0">
              <a:alpha val="34000"/>
            </a:srgbClr>
          </a:solidFill>
          <a:ln w="19050" algn="ctr">
            <a:solidFill>
              <a:srgbClr val="00A3E0"/>
            </a:solidFill>
            <a:miter lim="800000"/>
            <a:headEnd/>
            <a:tailEnd/>
          </a:ln>
        </p:spPr>
        <p:txBody>
          <a:bodyPr wrap="square" lIns="73493" tIns="73493" rIns="73493" bIns="73493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323" b="1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01A3C0C-D2B2-0C87-FDB3-6C55FF19BCBE}"/>
              </a:ext>
            </a:extLst>
          </p:cNvPr>
          <p:cNvGrpSpPr/>
          <p:nvPr/>
        </p:nvGrpSpPr>
        <p:grpSpPr>
          <a:xfrm>
            <a:off x="4706924" y="1878658"/>
            <a:ext cx="1696788" cy="880666"/>
            <a:chOff x="4207048" y="2110398"/>
            <a:chExt cx="1337549" cy="69439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8E1B84-875E-63CC-3CC5-93B634BE9C24}"/>
                </a:ext>
              </a:extLst>
            </p:cNvPr>
            <p:cNvCxnSpPr>
              <a:cxnSpLocks/>
            </p:cNvCxnSpPr>
            <p:nvPr/>
          </p:nvCxnSpPr>
          <p:spPr>
            <a:xfrm>
              <a:off x="4922598" y="2110398"/>
              <a:ext cx="621999" cy="0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86778A-8D7B-136E-B20E-95A8CF81C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048" y="2129350"/>
              <a:ext cx="696600" cy="675442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K8s : Gestion et management des ressources">
            <a:extLst>
              <a:ext uri="{FF2B5EF4-FFF2-40B4-BE49-F238E27FC236}">
                <a16:creationId xmlns:a16="http://schemas.microsoft.com/office/drawing/2014/main" id="{BCF1A6F2-840D-D9BD-F24C-325180648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464" y="1922612"/>
            <a:ext cx="566443" cy="5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elm Vector Icons free download in SVG, PNG Format">
            <a:extLst>
              <a:ext uri="{FF2B5EF4-FFF2-40B4-BE49-F238E27FC236}">
                <a16:creationId xmlns:a16="http://schemas.microsoft.com/office/drawing/2014/main" id="{64F3B1ED-D610-3B92-7288-595FFFC8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49" y="2761456"/>
            <a:ext cx="709479" cy="70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6E11DA8B-3C4E-6798-D78E-0EC681C302DF}"/>
              </a:ext>
            </a:extLst>
          </p:cNvPr>
          <p:cNvGrpSpPr/>
          <p:nvPr/>
        </p:nvGrpSpPr>
        <p:grpSpPr>
          <a:xfrm>
            <a:off x="7106233" y="3937547"/>
            <a:ext cx="4733057" cy="560581"/>
            <a:chOff x="6671480" y="4522355"/>
            <a:chExt cx="4733057" cy="560581"/>
          </a:xfrm>
        </p:grpSpPr>
        <p:sp>
          <p:nvSpPr>
            <p:cNvPr id="76" name="TextBox 22">
              <a:extLst>
                <a:ext uri="{FF2B5EF4-FFF2-40B4-BE49-F238E27FC236}">
                  <a16:creationId xmlns:a16="http://schemas.microsoft.com/office/drawing/2014/main" id="{BE5A0E86-B9FA-4A79-149F-632DB72C8942}"/>
                </a:ext>
              </a:extLst>
            </p:cNvPr>
            <p:cNvSpPr txBox="1"/>
            <p:nvPr/>
          </p:nvSpPr>
          <p:spPr>
            <a:xfrm>
              <a:off x="7378838" y="4522355"/>
              <a:ext cx="4025699" cy="512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48"/>
                </a:spcAft>
              </a:pPr>
              <a:r>
                <a:rPr lang="en-US" sz="1158" b="1">
                  <a:solidFill>
                    <a:srgbClr val="00A3E0"/>
                  </a:solidFill>
                </a:rPr>
                <a:t>Visual Studio</a:t>
              </a:r>
            </a:p>
            <a:p>
              <a:pPr defTabSz="944573">
                <a:spcBef>
                  <a:spcPts val="465"/>
                </a:spcBef>
                <a:buSzPct val="100000"/>
                <a:defRPr/>
              </a:pPr>
              <a:r>
                <a:rPr lang="en-US" sz="991" kern="0">
                  <a:ea typeface="ヒラギノ角ゴ ProN W3" charset="0"/>
                  <a:sym typeface="Gotham Book" charset="0"/>
                </a:rPr>
                <a:t>IDE</a:t>
              </a:r>
            </a:p>
          </p:txBody>
        </p:sp>
        <p:cxnSp>
          <p:nvCxnSpPr>
            <p:cNvPr id="77" name="Straight Connector 85">
              <a:extLst>
                <a:ext uri="{FF2B5EF4-FFF2-40B4-BE49-F238E27FC236}">
                  <a16:creationId xmlns:a16="http://schemas.microsoft.com/office/drawing/2014/main" id="{D60DA648-2FA2-64AC-6838-E2F3CD1B91EF}"/>
                </a:ext>
              </a:extLst>
            </p:cNvPr>
            <p:cNvCxnSpPr>
              <a:cxnSpLocks/>
            </p:cNvCxnSpPr>
            <p:nvPr/>
          </p:nvCxnSpPr>
          <p:spPr>
            <a:xfrm>
              <a:off x="7446769" y="5005552"/>
              <a:ext cx="3161298" cy="0"/>
            </a:xfrm>
            <a:prstGeom prst="line">
              <a:avLst/>
            </a:prstGeom>
            <a:gradFill>
              <a:gsLst>
                <a:gs pos="93000">
                  <a:schemeClr val="tx1">
                    <a:alpha val="50000"/>
                  </a:schemeClr>
                </a:gs>
                <a:gs pos="37000">
                  <a:schemeClr val="accent3">
                    <a:lumMod val="75000"/>
                  </a:schemeClr>
                </a:gs>
              </a:gsLst>
              <a:lin ang="5400000" scaled="1"/>
            </a:gradFill>
            <a:ln w="19050" algn="ctr">
              <a:solidFill>
                <a:srgbClr val="86BC25"/>
              </a:solidFill>
              <a:miter lim="800000"/>
              <a:headEnd/>
              <a:tailEnd type="none" w="lg" len="lg"/>
            </a:ln>
          </p:spPr>
        </p:cxnSp>
        <p:pic>
          <p:nvPicPr>
            <p:cNvPr id="1040" name="Picture 16" descr="Visual Studio Code Logo PNG Vectors Free Download">
              <a:extLst>
                <a:ext uri="{FF2B5EF4-FFF2-40B4-BE49-F238E27FC236}">
                  <a16:creationId xmlns:a16="http://schemas.microsoft.com/office/drawing/2014/main" id="{9FB73FB4-3F86-CCFC-DB3E-6E2C3447B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480" y="4545421"/>
              <a:ext cx="542944" cy="537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670EC9B0-FD1D-D6E2-7607-E46A91889BB6}"/>
              </a:ext>
            </a:extLst>
          </p:cNvPr>
          <p:cNvSpPr/>
          <p:nvPr/>
        </p:nvSpPr>
        <p:spPr bwMode="gray">
          <a:xfrm>
            <a:off x="5297151" y="4305504"/>
            <a:ext cx="141218" cy="164064"/>
          </a:xfrm>
          <a:prstGeom prst="ellipse">
            <a:avLst/>
          </a:prstGeom>
          <a:solidFill>
            <a:srgbClr val="00A3E0">
              <a:alpha val="34000"/>
            </a:srgbClr>
          </a:solidFill>
          <a:ln w="19050" algn="ctr">
            <a:solidFill>
              <a:srgbClr val="00A3E0"/>
            </a:solidFill>
            <a:miter lim="800000"/>
            <a:headEnd/>
            <a:tailEnd/>
          </a:ln>
        </p:spPr>
        <p:txBody>
          <a:bodyPr wrap="square" lIns="73493" tIns="73493" rIns="73493" bIns="73493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323" b="1">
              <a:solidFill>
                <a:schemeClr val="bg1"/>
              </a:solidFill>
            </a:endParaRPr>
          </a:p>
        </p:txBody>
      </p:sp>
      <p:sp>
        <p:nvSpPr>
          <p:cNvPr id="114" name="TextBox 22">
            <a:extLst>
              <a:ext uri="{FF2B5EF4-FFF2-40B4-BE49-F238E27FC236}">
                <a16:creationId xmlns:a16="http://schemas.microsoft.com/office/drawing/2014/main" id="{0D65E731-74E1-51E4-29EF-3F0DCF5A6E2A}"/>
              </a:ext>
            </a:extLst>
          </p:cNvPr>
          <p:cNvSpPr txBox="1"/>
          <p:nvPr/>
        </p:nvSpPr>
        <p:spPr>
          <a:xfrm>
            <a:off x="7948484" y="6025491"/>
            <a:ext cx="4025699" cy="512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8"/>
              </a:spcAft>
            </a:pPr>
            <a:r>
              <a:rPr lang="en-US" sz="1158" b="1">
                <a:solidFill>
                  <a:srgbClr val="00A3E0"/>
                </a:solidFill>
              </a:rPr>
              <a:t>Azure BLOB Storage</a:t>
            </a:r>
          </a:p>
          <a:p>
            <a:pPr defTabSz="944573">
              <a:spcBef>
                <a:spcPts val="465"/>
              </a:spcBef>
              <a:buSzPct val="100000"/>
              <a:defRPr/>
            </a:pPr>
            <a:r>
              <a:rPr lang="en-US" sz="991" kern="0">
                <a:ea typeface="ヒラギノ角ゴ ProN W3" charset="0"/>
                <a:sym typeface="Gotham Book" charset="0"/>
              </a:rPr>
              <a:t>Go global</a:t>
            </a:r>
          </a:p>
        </p:txBody>
      </p:sp>
      <p:cxnSp>
        <p:nvCxnSpPr>
          <p:cNvPr id="115" name="Straight Connector 85">
            <a:extLst>
              <a:ext uri="{FF2B5EF4-FFF2-40B4-BE49-F238E27FC236}">
                <a16:creationId xmlns:a16="http://schemas.microsoft.com/office/drawing/2014/main" id="{BB20283C-9689-2EF1-0AB4-E49063FE6308}"/>
              </a:ext>
            </a:extLst>
          </p:cNvPr>
          <p:cNvCxnSpPr>
            <a:cxnSpLocks/>
          </p:cNvCxnSpPr>
          <p:nvPr/>
        </p:nvCxnSpPr>
        <p:spPr>
          <a:xfrm>
            <a:off x="8016415" y="6509145"/>
            <a:ext cx="3161298" cy="2120"/>
          </a:xfrm>
          <a:prstGeom prst="line">
            <a:avLst/>
          </a:prstGeom>
          <a:gradFill>
            <a:gsLst>
              <a:gs pos="93000">
                <a:schemeClr val="tx1">
                  <a:alpha val="50000"/>
                </a:schemeClr>
              </a:gs>
              <a:gs pos="37000">
                <a:schemeClr val="accent3">
                  <a:lumMod val="75000"/>
                </a:schemeClr>
              </a:gs>
            </a:gsLst>
            <a:lin ang="5400000" scaled="1"/>
          </a:gradFill>
          <a:ln w="19050" algn="ctr">
            <a:gradFill flip="none" rotWithShape="1">
              <a:gsLst>
                <a:gs pos="87000">
                  <a:schemeClr val="tx1"/>
                </a:gs>
                <a:gs pos="45000">
                  <a:srgbClr val="00A3E0"/>
                </a:gs>
              </a:gsLst>
              <a:lin ang="0" scaled="1"/>
              <a:tileRect/>
            </a:gradFill>
            <a:miter lim="800000"/>
            <a:headEnd/>
            <a:tailEnd type="none" w="lg" len="lg"/>
          </a:ln>
        </p:spPr>
      </p:cxnSp>
      <p:pic>
        <p:nvPicPr>
          <p:cNvPr id="1044" name="Picture 20" descr="Storage Blob Microsoft Azure Mono, 45% OFF">
            <a:extLst>
              <a:ext uri="{FF2B5EF4-FFF2-40B4-BE49-F238E27FC236}">
                <a16:creationId xmlns:a16="http://schemas.microsoft.com/office/drawing/2014/main" id="{0E505145-B36D-410E-E88D-5DA88C970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27" y="5963677"/>
            <a:ext cx="719874" cy="7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7F3320E0-8600-85D4-CC0D-80C8A45FF30C}"/>
              </a:ext>
            </a:extLst>
          </p:cNvPr>
          <p:cNvSpPr/>
          <p:nvPr/>
        </p:nvSpPr>
        <p:spPr bwMode="gray">
          <a:xfrm>
            <a:off x="4286633" y="5786590"/>
            <a:ext cx="188003" cy="188003"/>
          </a:xfrm>
          <a:prstGeom prst="ellipse">
            <a:avLst/>
          </a:prstGeom>
          <a:solidFill>
            <a:srgbClr val="00A3E0">
              <a:alpha val="34000"/>
            </a:srgbClr>
          </a:solidFill>
          <a:ln w="19050" algn="ctr">
            <a:solidFill>
              <a:srgbClr val="00A3E0"/>
            </a:solidFill>
            <a:miter lim="800000"/>
            <a:headEnd/>
            <a:tailEnd/>
          </a:ln>
        </p:spPr>
        <p:txBody>
          <a:bodyPr wrap="square" lIns="73493" tIns="73493" rIns="73493" bIns="73493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323" b="1">
              <a:solidFill>
                <a:schemeClr val="bg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BD2B340-FC41-44E2-964B-C4F6EC7AFF73}"/>
              </a:ext>
            </a:extLst>
          </p:cNvPr>
          <p:cNvSpPr/>
          <p:nvPr/>
        </p:nvSpPr>
        <p:spPr bwMode="gray">
          <a:xfrm>
            <a:off x="5647943" y="3904332"/>
            <a:ext cx="188003" cy="188003"/>
          </a:xfrm>
          <a:prstGeom prst="ellipse">
            <a:avLst/>
          </a:prstGeom>
          <a:solidFill>
            <a:srgbClr val="00A3E0">
              <a:alpha val="34000"/>
            </a:srgbClr>
          </a:solidFill>
          <a:ln w="19050" algn="ctr">
            <a:solidFill>
              <a:srgbClr val="00A3E0"/>
            </a:solidFill>
            <a:miter lim="800000"/>
            <a:headEnd/>
            <a:tailEnd/>
          </a:ln>
        </p:spPr>
        <p:txBody>
          <a:bodyPr wrap="square" lIns="73493" tIns="73493" rIns="73493" bIns="73493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323" b="1">
              <a:solidFill>
                <a:schemeClr val="bg1"/>
              </a:solidFill>
            </a:endParaRPr>
          </a:p>
        </p:txBody>
      </p:sp>
      <p:sp>
        <p:nvSpPr>
          <p:cNvPr id="81" name="TextBox 25">
            <a:extLst>
              <a:ext uri="{FF2B5EF4-FFF2-40B4-BE49-F238E27FC236}">
                <a16:creationId xmlns:a16="http://schemas.microsoft.com/office/drawing/2014/main" id="{EE145D1C-50D5-1527-DD16-19EEE1B63031}"/>
              </a:ext>
            </a:extLst>
          </p:cNvPr>
          <p:cNvSpPr txBox="1"/>
          <p:nvPr/>
        </p:nvSpPr>
        <p:spPr>
          <a:xfrm>
            <a:off x="7957897" y="5002958"/>
            <a:ext cx="4025699" cy="512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8"/>
              </a:spcAft>
            </a:pPr>
            <a:r>
              <a:rPr lang="en-US" sz="1158" b="1">
                <a:solidFill>
                  <a:srgbClr val="00A3E0"/>
                </a:solidFill>
              </a:rPr>
              <a:t> K9S</a:t>
            </a:r>
          </a:p>
          <a:p>
            <a:pPr defTabSz="944573">
              <a:spcBef>
                <a:spcPts val="465"/>
              </a:spcBef>
              <a:buSzPct val="100000"/>
              <a:defRPr/>
            </a:pPr>
            <a:r>
              <a:rPr lang="en-US" sz="991" kern="0" err="1">
                <a:ea typeface="ヒラギノ角ゴ ProN W3" charset="0"/>
                <a:sym typeface="Gotham Book" charset="0"/>
              </a:rPr>
              <a:t>Outils</a:t>
            </a:r>
            <a:r>
              <a:rPr lang="en-US" sz="991" kern="0">
                <a:ea typeface="ヒラギノ角ゴ ProN W3" charset="0"/>
                <a:sym typeface="Gotham Book" charset="0"/>
              </a:rPr>
              <a:t> </a:t>
            </a:r>
            <a:r>
              <a:rPr lang="en-US" sz="991" kern="0" err="1">
                <a:ea typeface="ヒラギノ角ゴ ProN W3" charset="0"/>
                <a:sym typeface="Gotham Book" charset="0"/>
              </a:rPr>
              <a:t>d’IA</a:t>
            </a:r>
            <a:r>
              <a:rPr lang="en-US" sz="991" kern="0">
                <a:ea typeface="ヒラギノ角ゴ ProN W3" charset="0"/>
                <a:sym typeface="Gotham Book" charset="0"/>
              </a:rPr>
              <a:t> Generative</a:t>
            </a:r>
          </a:p>
        </p:txBody>
      </p:sp>
      <p:cxnSp>
        <p:nvCxnSpPr>
          <p:cNvPr id="82" name="Straight Connector 27">
            <a:extLst>
              <a:ext uri="{FF2B5EF4-FFF2-40B4-BE49-F238E27FC236}">
                <a16:creationId xmlns:a16="http://schemas.microsoft.com/office/drawing/2014/main" id="{6A48E299-B727-278E-8918-962133661AFD}"/>
              </a:ext>
            </a:extLst>
          </p:cNvPr>
          <p:cNvCxnSpPr>
            <a:cxnSpLocks/>
          </p:cNvCxnSpPr>
          <p:nvPr/>
        </p:nvCxnSpPr>
        <p:spPr>
          <a:xfrm>
            <a:off x="8025828" y="5488443"/>
            <a:ext cx="3151885" cy="0"/>
          </a:xfrm>
          <a:prstGeom prst="line">
            <a:avLst/>
          </a:prstGeom>
          <a:gradFill>
            <a:gsLst>
              <a:gs pos="93000">
                <a:schemeClr val="tx1">
                  <a:alpha val="50000"/>
                </a:schemeClr>
              </a:gs>
              <a:gs pos="37000">
                <a:schemeClr val="accent3">
                  <a:lumMod val="75000"/>
                </a:schemeClr>
              </a:gs>
            </a:gsLst>
            <a:lin ang="5400000" scaled="1"/>
          </a:gradFill>
          <a:ln w="19050" algn="ctr">
            <a:gradFill flip="none" rotWithShape="1">
              <a:gsLst>
                <a:gs pos="87000">
                  <a:schemeClr val="tx1"/>
                </a:gs>
                <a:gs pos="45000">
                  <a:srgbClr val="00A3E0"/>
                </a:gs>
              </a:gsLst>
              <a:lin ang="0" scaled="1"/>
              <a:tileRect/>
            </a:gradFill>
            <a:miter lim="800000"/>
            <a:headEnd/>
            <a:tailEnd type="none" w="lg" len="lg"/>
          </a:ln>
        </p:spPr>
      </p:cxnSp>
      <p:pic>
        <p:nvPicPr>
          <p:cNvPr id="1048" name="Picture 24" descr="K9s - Manage Your Kubernetes Clusters In Style">
            <a:extLst>
              <a:ext uri="{FF2B5EF4-FFF2-40B4-BE49-F238E27FC236}">
                <a16:creationId xmlns:a16="http://schemas.microsoft.com/office/drawing/2014/main" id="{87140B6B-69F5-42AF-9D88-355E45BE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27" y="5102003"/>
            <a:ext cx="809956" cy="40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8F0EAEDE-0076-C347-C25F-E014ADB23E38}"/>
              </a:ext>
            </a:extLst>
          </p:cNvPr>
          <p:cNvGrpSpPr/>
          <p:nvPr/>
        </p:nvGrpSpPr>
        <p:grpSpPr>
          <a:xfrm>
            <a:off x="1106273" y="122810"/>
            <a:ext cx="11783417" cy="972945"/>
            <a:chOff x="1106273" y="122810"/>
            <a:chExt cx="11783417" cy="972945"/>
          </a:xfrm>
        </p:grpSpPr>
        <p:sp>
          <p:nvSpPr>
            <p:cNvPr id="25" name="Chevron 7">
              <a:extLst>
                <a:ext uri="{FF2B5EF4-FFF2-40B4-BE49-F238E27FC236}">
                  <a16:creationId xmlns:a16="http://schemas.microsoft.com/office/drawing/2014/main" id="{22D0743D-5DCB-FCF8-CB1E-CB1A9D18DA3B}"/>
                </a:ext>
              </a:extLst>
            </p:cNvPr>
            <p:cNvSpPr/>
            <p:nvPr/>
          </p:nvSpPr>
          <p:spPr>
            <a:xfrm>
              <a:off x="9837945" y="122810"/>
              <a:ext cx="3051745" cy="459222"/>
            </a:xfrm>
            <a:prstGeom prst="chevron">
              <a:avLst/>
            </a:prstGeom>
            <a:solidFill>
              <a:schemeClr val="tx2"/>
            </a:solidFill>
            <a:ln w="63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 err="1">
                  <a:solidFill>
                    <a:schemeClr val="bg1"/>
                  </a:solidFill>
                </a:rPr>
                <a:t>Réalisation</a:t>
              </a:r>
              <a:endParaRPr 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28" name="Chevron 5">
              <a:extLst>
                <a:ext uri="{FF2B5EF4-FFF2-40B4-BE49-F238E27FC236}">
                  <a16:creationId xmlns:a16="http://schemas.microsoft.com/office/drawing/2014/main" id="{FC9B32B5-5355-2980-8826-EC176A9EDF7B}"/>
                </a:ext>
              </a:extLst>
            </p:cNvPr>
            <p:cNvSpPr/>
            <p:nvPr/>
          </p:nvSpPr>
          <p:spPr>
            <a:xfrm>
              <a:off x="4024276" y="122810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>
                  <a:solidFill>
                    <a:schemeClr val="bg1"/>
                  </a:solidFill>
                </a:rPr>
                <a:t>Etude de </a:t>
              </a:r>
              <a:r>
                <a:rPr lang="en-US" sz="1200" b="1" err="1">
                  <a:solidFill>
                    <a:schemeClr val="bg1"/>
                  </a:solidFill>
                </a:rPr>
                <a:t>l’existent</a:t>
              </a:r>
              <a:r>
                <a:rPr lang="en-US" sz="1200" b="1">
                  <a:solidFill>
                    <a:schemeClr val="bg1"/>
                  </a:solidFill>
                </a:rPr>
                <a:t>	</a:t>
              </a:r>
            </a:p>
          </p:txBody>
        </p:sp>
        <p:sp>
          <p:nvSpPr>
            <p:cNvPr id="29" name="Chevron 6">
              <a:extLst>
                <a:ext uri="{FF2B5EF4-FFF2-40B4-BE49-F238E27FC236}">
                  <a16:creationId xmlns:a16="http://schemas.microsoft.com/office/drawing/2014/main" id="{12D1B690-015E-6595-16A5-4380B5E6F984}"/>
                </a:ext>
              </a:extLst>
            </p:cNvPr>
            <p:cNvSpPr/>
            <p:nvPr/>
          </p:nvSpPr>
          <p:spPr>
            <a:xfrm>
              <a:off x="6919942" y="122810"/>
              <a:ext cx="3051745" cy="459222"/>
            </a:xfrm>
            <a:prstGeom prst="chevron">
              <a:avLst/>
            </a:prstGeom>
            <a:solidFill>
              <a:srgbClr val="92D0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Conception</a:t>
              </a:r>
              <a:endParaRPr 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38" name="Pentagon 4">
              <a:extLst>
                <a:ext uri="{FF2B5EF4-FFF2-40B4-BE49-F238E27FC236}">
                  <a16:creationId xmlns:a16="http://schemas.microsoft.com/office/drawing/2014/main" id="{39B90755-F9DB-1C6A-1260-CA6C81BC38E8}"/>
                </a:ext>
              </a:extLst>
            </p:cNvPr>
            <p:cNvSpPr/>
            <p:nvPr/>
          </p:nvSpPr>
          <p:spPr>
            <a:xfrm>
              <a:off x="1106273" y="122810"/>
              <a:ext cx="3051745" cy="459222"/>
            </a:xfrm>
            <a:prstGeom prst="homePlate">
              <a:avLst/>
            </a:prstGeom>
            <a:solidFill>
              <a:srgbClr val="D0D0C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 err="1">
                  <a:solidFill>
                    <a:schemeClr val="bg1"/>
                  </a:solidFill>
                </a:rPr>
                <a:t>Contexte</a:t>
              </a:r>
              <a:r>
                <a:rPr lang="en-US" sz="1200" b="1">
                  <a:solidFill>
                    <a:schemeClr val="bg1"/>
                  </a:solidFill>
                </a:rPr>
                <a:t> du </a:t>
              </a:r>
              <a:r>
                <a:rPr lang="en-US" sz="1200" b="1" err="1">
                  <a:solidFill>
                    <a:schemeClr val="bg1"/>
                  </a:solidFill>
                </a:rPr>
                <a:t>projet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0" name="AutoShape 4">
              <a:extLst>
                <a:ext uri="{FF2B5EF4-FFF2-40B4-BE49-F238E27FC236}">
                  <a16:creationId xmlns:a16="http://schemas.microsoft.com/office/drawing/2014/main" id="{BD9634DA-3622-A258-E0CC-6EA2686BAF8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73802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Solution </a:t>
              </a:r>
              <a:r>
                <a:rPr lang="en-US" sz="1200" err="1">
                  <a:solidFill>
                    <a:schemeClr val="bg1"/>
                  </a:solidFill>
                </a:rPr>
                <a:t>Proposées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AutoShape 5">
              <a:extLst>
                <a:ext uri="{FF2B5EF4-FFF2-40B4-BE49-F238E27FC236}">
                  <a16:creationId xmlns:a16="http://schemas.microsoft.com/office/drawing/2014/main" id="{DCCA6183-AA94-639E-6393-7AAFC92ADAC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89979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Stratégie</a:t>
              </a:r>
              <a:r>
                <a:rPr lang="en-US" sz="1200">
                  <a:solidFill>
                    <a:schemeClr val="bg1"/>
                  </a:solidFill>
                </a:rPr>
                <a:t> de migration</a:t>
              </a:r>
            </a:p>
          </p:txBody>
        </p:sp>
        <p:sp>
          <p:nvSpPr>
            <p:cNvPr id="45" name="AutoShape 6">
              <a:extLst>
                <a:ext uri="{FF2B5EF4-FFF2-40B4-BE49-F238E27FC236}">
                  <a16:creationId xmlns:a16="http://schemas.microsoft.com/office/drawing/2014/main" id="{50476059-B1CB-D847-E7BC-A77FD5A0B0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80788" y="740517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Outils</a:t>
              </a:r>
              <a:r>
                <a:rPr lang="en-US" sz="120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C4D6B7CC-0E3B-E1EF-F20F-96BE4019C9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759156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Instance </a:t>
              </a:r>
              <a:r>
                <a:rPr lang="en-US" sz="1200" err="1">
                  <a:solidFill>
                    <a:schemeClr val="bg1"/>
                  </a:solidFill>
                </a:rPr>
                <a:t>Temporaire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794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14" grpId="0" animBg="1"/>
      <p:bldP spid="19" grpId="0"/>
      <p:bldP spid="58" grpId="0" animBg="1"/>
      <p:bldP spid="89" grpId="0" animBg="1"/>
      <p:bldP spid="2" grpId="0"/>
      <p:bldP spid="6" grpId="0" animBg="1"/>
      <p:bldP spid="17" grpId="0"/>
      <p:bldP spid="31" grpId="0" animBg="1"/>
      <p:bldP spid="47" grpId="0" animBg="1"/>
      <p:bldP spid="114" grpId="0"/>
      <p:bldP spid="52" grpId="0" animBg="1"/>
      <p:bldP spid="91" grpId="0" animBg="1"/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B2FE2-B193-2800-553A-16018B120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18</a:t>
            </a:fld>
            <a:endParaRPr lang="fr-FR"/>
          </a:p>
        </p:txBody>
      </p:sp>
      <p:pic>
        <p:nvPicPr>
          <p:cNvPr id="8" name="Image 7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29AEF803-2894-880C-70E4-ACE1AD33A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551" y="1148316"/>
            <a:ext cx="5452207" cy="6432624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D1D986B3-29A3-C76F-2335-F58CADE4C42E}"/>
              </a:ext>
            </a:extLst>
          </p:cNvPr>
          <p:cNvGrpSpPr/>
          <p:nvPr/>
        </p:nvGrpSpPr>
        <p:grpSpPr>
          <a:xfrm>
            <a:off x="1106273" y="122810"/>
            <a:ext cx="11783417" cy="972945"/>
            <a:chOff x="1106273" y="122810"/>
            <a:chExt cx="11783417" cy="972945"/>
          </a:xfrm>
        </p:grpSpPr>
        <p:sp>
          <p:nvSpPr>
            <p:cNvPr id="10" name="Chevron 7">
              <a:extLst>
                <a:ext uri="{FF2B5EF4-FFF2-40B4-BE49-F238E27FC236}">
                  <a16:creationId xmlns:a16="http://schemas.microsoft.com/office/drawing/2014/main" id="{8C7F2BF3-14DE-3EC1-1CCE-513BB931D138}"/>
                </a:ext>
              </a:extLst>
            </p:cNvPr>
            <p:cNvSpPr/>
            <p:nvPr/>
          </p:nvSpPr>
          <p:spPr>
            <a:xfrm>
              <a:off x="9837945" y="122810"/>
              <a:ext cx="3051745" cy="459222"/>
            </a:xfrm>
            <a:prstGeom prst="chevron">
              <a:avLst/>
            </a:prstGeom>
            <a:solidFill>
              <a:schemeClr val="tx2"/>
            </a:solidFill>
            <a:ln w="63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 err="1">
                  <a:solidFill>
                    <a:schemeClr val="bg1"/>
                  </a:solidFill>
                </a:rPr>
                <a:t>Réalisation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4" name="Chevron 5">
              <a:extLst>
                <a:ext uri="{FF2B5EF4-FFF2-40B4-BE49-F238E27FC236}">
                  <a16:creationId xmlns:a16="http://schemas.microsoft.com/office/drawing/2014/main" id="{A5A92814-E482-C874-4AB9-C32EE77C8D09}"/>
                </a:ext>
              </a:extLst>
            </p:cNvPr>
            <p:cNvSpPr/>
            <p:nvPr/>
          </p:nvSpPr>
          <p:spPr>
            <a:xfrm>
              <a:off x="4024276" y="122810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>
                  <a:solidFill>
                    <a:schemeClr val="bg1"/>
                  </a:solidFill>
                </a:rPr>
                <a:t>Etude de </a:t>
              </a:r>
              <a:r>
                <a:rPr lang="en-US" sz="1200" b="1" err="1">
                  <a:solidFill>
                    <a:schemeClr val="bg1"/>
                  </a:solidFill>
                </a:rPr>
                <a:t>l’existent</a:t>
              </a:r>
              <a:r>
                <a:rPr lang="en-US" sz="1200" b="1">
                  <a:solidFill>
                    <a:schemeClr val="bg1"/>
                  </a:solidFill>
                </a:rPr>
                <a:t>	</a:t>
              </a:r>
            </a:p>
          </p:txBody>
        </p:sp>
        <p:sp>
          <p:nvSpPr>
            <p:cNvPr id="15" name="Chevron 6">
              <a:extLst>
                <a:ext uri="{FF2B5EF4-FFF2-40B4-BE49-F238E27FC236}">
                  <a16:creationId xmlns:a16="http://schemas.microsoft.com/office/drawing/2014/main" id="{0800C13F-DE0B-2E5A-C791-62C418145C9D}"/>
                </a:ext>
              </a:extLst>
            </p:cNvPr>
            <p:cNvSpPr/>
            <p:nvPr/>
          </p:nvSpPr>
          <p:spPr>
            <a:xfrm>
              <a:off x="6919942" y="122810"/>
              <a:ext cx="3051745" cy="459222"/>
            </a:xfrm>
            <a:prstGeom prst="chevron">
              <a:avLst/>
            </a:prstGeom>
            <a:solidFill>
              <a:srgbClr val="92D0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Conception</a:t>
              </a:r>
            </a:p>
          </p:txBody>
        </p:sp>
        <p:sp>
          <p:nvSpPr>
            <p:cNvPr id="16" name="Pentagon 4">
              <a:extLst>
                <a:ext uri="{FF2B5EF4-FFF2-40B4-BE49-F238E27FC236}">
                  <a16:creationId xmlns:a16="http://schemas.microsoft.com/office/drawing/2014/main" id="{80DBB59B-6F94-C59F-4B0C-5287CC255888}"/>
                </a:ext>
              </a:extLst>
            </p:cNvPr>
            <p:cNvSpPr/>
            <p:nvPr/>
          </p:nvSpPr>
          <p:spPr>
            <a:xfrm>
              <a:off x="1106273" y="122810"/>
              <a:ext cx="3051745" cy="459222"/>
            </a:xfrm>
            <a:prstGeom prst="homePlate">
              <a:avLst/>
            </a:prstGeom>
            <a:solidFill>
              <a:srgbClr val="D0D0C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 err="1">
                  <a:solidFill>
                    <a:schemeClr val="bg1"/>
                  </a:solidFill>
                </a:rPr>
                <a:t>Contexte</a:t>
              </a:r>
              <a:r>
                <a:rPr lang="en-US" sz="1200" b="1">
                  <a:solidFill>
                    <a:schemeClr val="bg1"/>
                  </a:solidFill>
                </a:rPr>
                <a:t> du </a:t>
              </a:r>
              <a:r>
                <a:rPr lang="en-US" sz="1200" b="1" err="1">
                  <a:solidFill>
                    <a:schemeClr val="bg1"/>
                  </a:solidFill>
                </a:rPr>
                <a:t>projet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7" name="AutoShape 4">
              <a:extLst>
                <a:ext uri="{FF2B5EF4-FFF2-40B4-BE49-F238E27FC236}">
                  <a16:creationId xmlns:a16="http://schemas.microsoft.com/office/drawing/2014/main" id="{60A9B0F5-25FD-03E1-7BCE-B7DC60D293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78684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97999B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Solution </a:t>
              </a:r>
              <a:r>
                <a:rPr lang="en-US" sz="1200" err="1">
                  <a:solidFill>
                    <a:schemeClr val="bg1"/>
                  </a:solidFill>
                </a:rPr>
                <a:t>Proposées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8" name="AutoShape 5">
              <a:extLst>
                <a:ext uri="{FF2B5EF4-FFF2-40B4-BE49-F238E27FC236}">
                  <a16:creationId xmlns:a16="http://schemas.microsoft.com/office/drawing/2014/main" id="{8A094688-C9D0-C43E-EDCA-A14D74D5B5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89979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Stratégie</a:t>
              </a:r>
              <a:r>
                <a:rPr lang="en-US" sz="1200">
                  <a:solidFill>
                    <a:schemeClr val="bg1"/>
                  </a:solidFill>
                </a:rPr>
                <a:t> de migration</a:t>
              </a:r>
            </a:p>
          </p:txBody>
        </p:sp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4A0DF59C-6A93-C147-8D01-8D5AACBEF1F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80788" y="740517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Outils</a:t>
              </a:r>
              <a:r>
                <a:rPr lang="en-US" sz="120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54424EFC-C6D3-7C42-8D6B-C7EFBD7370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759156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Instance </a:t>
              </a:r>
              <a:r>
                <a:rPr lang="en-US" sz="1200" err="1">
                  <a:solidFill>
                    <a:schemeClr val="bg1"/>
                  </a:solidFill>
                </a:rPr>
                <a:t>Temporaire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A96891C-BEC9-4FF3-1DCF-DA3815E73E4E}"/>
              </a:ext>
            </a:extLst>
          </p:cNvPr>
          <p:cNvSpPr/>
          <p:nvPr/>
        </p:nvSpPr>
        <p:spPr>
          <a:xfrm>
            <a:off x="598522" y="1380720"/>
            <a:ext cx="3004905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fr-FR" b="1" u="sng"/>
              <a:t>La solution proposée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834984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D8A307-01FD-72F9-EB1A-93840D2BC1D8}"/>
              </a:ext>
            </a:extLst>
          </p:cNvPr>
          <p:cNvSpPr/>
          <p:nvPr/>
        </p:nvSpPr>
        <p:spPr>
          <a:xfrm>
            <a:off x="763877" y="2548731"/>
            <a:ext cx="3935378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fr-FR" sz="2000" b="1" dirty="0"/>
              <a:t>Que faire si le client demande des logs qui ont déjà été restaurés dans Azure Blob et qui ne sont plus présents dans l'instance actuelle ?</a:t>
            </a:r>
            <a:endParaRPr lang="en-US" sz="20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C37C1A-7289-69F1-9A86-53C9809C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07" y="1207756"/>
            <a:ext cx="7416968" cy="6351919"/>
          </a:xfrm>
          <a:prstGeom prst="rect">
            <a:avLst/>
          </a:prstGeom>
        </p:spPr>
      </p:pic>
      <p:sp>
        <p:nvSpPr>
          <p:cNvPr id="7" name="Freeform 236">
            <a:extLst>
              <a:ext uri="{FF2B5EF4-FFF2-40B4-BE49-F238E27FC236}">
                <a16:creationId xmlns:a16="http://schemas.microsoft.com/office/drawing/2014/main" id="{0152B5C1-24D1-EA7B-587B-51E627B1A3FC}"/>
              </a:ext>
            </a:extLst>
          </p:cNvPr>
          <p:cNvSpPr>
            <a:spLocks/>
          </p:cNvSpPr>
          <p:nvPr/>
        </p:nvSpPr>
        <p:spPr bwMode="auto">
          <a:xfrm>
            <a:off x="5230348" y="3122727"/>
            <a:ext cx="300062" cy="181169"/>
          </a:xfrm>
          <a:custGeom>
            <a:avLst/>
            <a:gdLst>
              <a:gd name="T0" fmla="*/ 319 w 320"/>
              <a:gd name="T1" fmla="*/ 101 h 193"/>
              <a:gd name="T2" fmla="*/ 319 w 320"/>
              <a:gd name="T3" fmla="*/ 93 h 193"/>
              <a:gd name="T4" fmla="*/ 317 w 320"/>
              <a:gd name="T5" fmla="*/ 89 h 193"/>
              <a:gd name="T6" fmla="*/ 231 w 320"/>
              <a:gd name="T7" fmla="*/ 4 h 193"/>
              <a:gd name="T8" fmla="*/ 216 w 320"/>
              <a:gd name="T9" fmla="*/ 4 h 193"/>
              <a:gd name="T10" fmla="*/ 216 w 320"/>
              <a:gd name="T11" fmla="*/ 19 h 193"/>
              <a:gd name="T12" fmla="*/ 283 w 320"/>
              <a:gd name="T13" fmla="*/ 86 h 193"/>
              <a:gd name="T14" fmla="*/ 10 w 320"/>
              <a:gd name="T15" fmla="*/ 86 h 193"/>
              <a:gd name="T16" fmla="*/ 0 w 320"/>
              <a:gd name="T17" fmla="*/ 97 h 193"/>
              <a:gd name="T18" fmla="*/ 10 w 320"/>
              <a:gd name="T19" fmla="*/ 107 h 193"/>
              <a:gd name="T20" fmla="*/ 283 w 320"/>
              <a:gd name="T21" fmla="*/ 107 h 193"/>
              <a:gd name="T22" fmla="*/ 216 w 320"/>
              <a:gd name="T23" fmla="*/ 174 h 193"/>
              <a:gd name="T24" fmla="*/ 216 w 320"/>
              <a:gd name="T25" fmla="*/ 190 h 193"/>
              <a:gd name="T26" fmla="*/ 224 w 320"/>
              <a:gd name="T27" fmla="*/ 193 h 193"/>
              <a:gd name="T28" fmla="*/ 231 w 320"/>
              <a:gd name="T29" fmla="*/ 190 h 193"/>
              <a:gd name="T30" fmla="*/ 317 w 320"/>
              <a:gd name="T31" fmla="*/ 104 h 193"/>
              <a:gd name="T32" fmla="*/ 319 w 320"/>
              <a:gd name="T33" fmla="*/ 101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0" h="193">
                <a:moveTo>
                  <a:pt x="319" y="101"/>
                </a:moveTo>
                <a:cubicBezTo>
                  <a:pt x="320" y="98"/>
                  <a:pt x="320" y="95"/>
                  <a:pt x="319" y="93"/>
                </a:cubicBezTo>
                <a:cubicBezTo>
                  <a:pt x="318" y="91"/>
                  <a:pt x="318" y="90"/>
                  <a:pt x="317" y="89"/>
                </a:cubicBezTo>
                <a:cubicBezTo>
                  <a:pt x="231" y="4"/>
                  <a:pt x="231" y="4"/>
                  <a:pt x="231" y="4"/>
                </a:cubicBezTo>
                <a:cubicBezTo>
                  <a:pt x="227" y="0"/>
                  <a:pt x="220" y="0"/>
                  <a:pt x="216" y="4"/>
                </a:cubicBezTo>
                <a:cubicBezTo>
                  <a:pt x="212" y="8"/>
                  <a:pt x="212" y="15"/>
                  <a:pt x="216" y="19"/>
                </a:cubicBezTo>
                <a:cubicBezTo>
                  <a:pt x="283" y="86"/>
                  <a:pt x="283" y="86"/>
                  <a:pt x="283" y="86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6"/>
                  <a:pt x="0" y="91"/>
                  <a:pt x="0" y="97"/>
                </a:cubicBezTo>
                <a:cubicBezTo>
                  <a:pt x="0" y="103"/>
                  <a:pt x="4" y="107"/>
                  <a:pt x="10" y="107"/>
                </a:cubicBezTo>
                <a:cubicBezTo>
                  <a:pt x="283" y="107"/>
                  <a:pt x="283" y="107"/>
                  <a:pt x="283" y="107"/>
                </a:cubicBezTo>
                <a:cubicBezTo>
                  <a:pt x="216" y="174"/>
                  <a:pt x="216" y="174"/>
                  <a:pt x="216" y="174"/>
                </a:cubicBezTo>
                <a:cubicBezTo>
                  <a:pt x="212" y="179"/>
                  <a:pt x="212" y="185"/>
                  <a:pt x="216" y="190"/>
                </a:cubicBezTo>
                <a:cubicBezTo>
                  <a:pt x="218" y="192"/>
                  <a:pt x="221" y="193"/>
                  <a:pt x="224" y="193"/>
                </a:cubicBezTo>
                <a:cubicBezTo>
                  <a:pt x="226" y="193"/>
                  <a:pt x="229" y="192"/>
                  <a:pt x="231" y="190"/>
                </a:cubicBezTo>
                <a:cubicBezTo>
                  <a:pt x="317" y="104"/>
                  <a:pt x="317" y="104"/>
                  <a:pt x="317" y="104"/>
                </a:cubicBezTo>
                <a:cubicBezTo>
                  <a:pt x="318" y="103"/>
                  <a:pt x="318" y="102"/>
                  <a:pt x="319" y="1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Freeform 237">
            <a:extLst>
              <a:ext uri="{FF2B5EF4-FFF2-40B4-BE49-F238E27FC236}">
                <a16:creationId xmlns:a16="http://schemas.microsoft.com/office/drawing/2014/main" id="{09BB4189-E50D-025F-4F27-546A3420C2BD}"/>
              </a:ext>
            </a:extLst>
          </p:cNvPr>
          <p:cNvSpPr>
            <a:spLocks noEditPoints="1"/>
          </p:cNvSpPr>
          <p:nvPr/>
        </p:nvSpPr>
        <p:spPr bwMode="auto">
          <a:xfrm>
            <a:off x="5139763" y="2972696"/>
            <a:ext cx="481231" cy="481231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1CF475F-A338-B17A-F74D-704DE8767666}"/>
              </a:ext>
            </a:extLst>
          </p:cNvPr>
          <p:cNvGrpSpPr/>
          <p:nvPr/>
        </p:nvGrpSpPr>
        <p:grpSpPr>
          <a:xfrm>
            <a:off x="1106273" y="122810"/>
            <a:ext cx="11783417" cy="972945"/>
            <a:chOff x="1106273" y="122810"/>
            <a:chExt cx="11783417" cy="972945"/>
          </a:xfrm>
        </p:grpSpPr>
        <p:sp>
          <p:nvSpPr>
            <p:cNvPr id="50" name="Chevron 7">
              <a:extLst>
                <a:ext uri="{FF2B5EF4-FFF2-40B4-BE49-F238E27FC236}">
                  <a16:creationId xmlns:a16="http://schemas.microsoft.com/office/drawing/2014/main" id="{F52BAA6B-825B-F034-5703-916D06C0865F}"/>
                </a:ext>
              </a:extLst>
            </p:cNvPr>
            <p:cNvSpPr/>
            <p:nvPr/>
          </p:nvSpPr>
          <p:spPr>
            <a:xfrm>
              <a:off x="9837945" y="122810"/>
              <a:ext cx="3051745" cy="459222"/>
            </a:xfrm>
            <a:prstGeom prst="chevron">
              <a:avLst/>
            </a:prstGeom>
            <a:solidFill>
              <a:schemeClr val="tx2"/>
            </a:solidFill>
            <a:ln w="63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51" name="Chevron 5">
              <a:extLst>
                <a:ext uri="{FF2B5EF4-FFF2-40B4-BE49-F238E27FC236}">
                  <a16:creationId xmlns:a16="http://schemas.microsoft.com/office/drawing/2014/main" id="{D4A36803-6303-3A90-759A-AB46B568A8FA}"/>
                </a:ext>
              </a:extLst>
            </p:cNvPr>
            <p:cNvSpPr/>
            <p:nvPr/>
          </p:nvSpPr>
          <p:spPr>
            <a:xfrm>
              <a:off x="4024276" y="122810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>
                  <a:solidFill>
                    <a:schemeClr val="bg1"/>
                  </a:solidFill>
                </a:rPr>
                <a:t>Etude de </a:t>
              </a:r>
              <a:r>
                <a:rPr lang="en-US" sz="1200" b="1" err="1">
                  <a:solidFill>
                    <a:schemeClr val="bg1"/>
                  </a:solidFill>
                </a:rPr>
                <a:t>l’existent</a:t>
              </a:r>
              <a:r>
                <a:rPr lang="en-US" sz="1200" b="1">
                  <a:solidFill>
                    <a:schemeClr val="bg1"/>
                  </a:solidFill>
                </a:rPr>
                <a:t>	</a:t>
              </a:r>
            </a:p>
          </p:txBody>
        </p:sp>
        <p:sp>
          <p:nvSpPr>
            <p:cNvPr id="52" name="Chevron 6">
              <a:extLst>
                <a:ext uri="{FF2B5EF4-FFF2-40B4-BE49-F238E27FC236}">
                  <a16:creationId xmlns:a16="http://schemas.microsoft.com/office/drawing/2014/main" id="{F83E2F66-44AA-BB9A-6907-232A4EF94F67}"/>
                </a:ext>
              </a:extLst>
            </p:cNvPr>
            <p:cNvSpPr/>
            <p:nvPr/>
          </p:nvSpPr>
          <p:spPr>
            <a:xfrm>
              <a:off x="6919942" y="122810"/>
              <a:ext cx="3051745" cy="459222"/>
            </a:xfrm>
            <a:prstGeom prst="chevron">
              <a:avLst/>
            </a:prstGeom>
            <a:solidFill>
              <a:srgbClr val="92D0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Conception</a:t>
              </a:r>
            </a:p>
          </p:txBody>
        </p:sp>
        <p:sp>
          <p:nvSpPr>
            <p:cNvPr id="53" name="Pentagon 4">
              <a:extLst>
                <a:ext uri="{FF2B5EF4-FFF2-40B4-BE49-F238E27FC236}">
                  <a16:creationId xmlns:a16="http://schemas.microsoft.com/office/drawing/2014/main" id="{68A02E41-BE75-FA3F-891C-7E73B37DA60A}"/>
                </a:ext>
              </a:extLst>
            </p:cNvPr>
            <p:cNvSpPr/>
            <p:nvPr/>
          </p:nvSpPr>
          <p:spPr>
            <a:xfrm>
              <a:off x="1106273" y="122810"/>
              <a:ext cx="3051745" cy="459222"/>
            </a:xfrm>
            <a:prstGeom prst="homePlate">
              <a:avLst/>
            </a:prstGeom>
            <a:solidFill>
              <a:srgbClr val="D0D0C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b="1" err="1">
                  <a:solidFill>
                    <a:schemeClr val="bg1"/>
                  </a:solidFill>
                </a:rPr>
                <a:t>Contexte</a:t>
              </a:r>
              <a:r>
                <a:rPr lang="en-US" sz="1200" b="1">
                  <a:solidFill>
                    <a:schemeClr val="bg1"/>
                  </a:solidFill>
                </a:rPr>
                <a:t> du </a:t>
              </a:r>
              <a:r>
                <a:rPr lang="en-US" sz="1200" b="1" err="1">
                  <a:solidFill>
                    <a:schemeClr val="bg1"/>
                  </a:solidFill>
                </a:rPr>
                <a:t>projet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54" name="AutoShape 4">
              <a:extLst>
                <a:ext uri="{FF2B5EF4-FFF2-40B4-BE49-F238E27FC236}">
                  <a16:creationId xmlns:a16="http://schemas.microsoft.com/office/drawing/2014/main" id="{E4929CDA-6A46-E08C-601D-4A0011BD70F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73802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Solution </a:t>
              </a:r>
              <a:r>
                <a:rPr lang="en-US" sz="1200" err="1">
                  <a:solidFill>
                    <a:schemeClr val="bg1"/>
                  </a:solidFill>
                </a:rPr>
                <a:t>Proposées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AutoShape 5">
              <a:extLst>
                <a:ext uri="{FF2B5EF4-FFF2-40B4-BE49-F238E27FC236}">
                  <a16:creationId xmlns:a16="http://schemas.microsoft.com/office/drawing/2014/main" id="{E3F5ACED-9533-3A1E-06A1-F39CC1B92A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89979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Stratégie</a:t>
              </a:r>
              <a:r>
                <a:rPr lang="en-US" sz="1200">
                  <a:solidFill>
                    <a:schemeClr val="bg1"/>
                  </a:solidFill>
                </a:rPr>
                <a:t> de migration</a:t>
              </a:r>
            </a:p>
          </p:txBody>
        </p:sp>
        <p:sp>
          <p:nvSpPr>
            <p:cNvPr id="56" name="AutoShape 6">
              <a:extLst>
                <a:ext uri="{FF2B5EF4-FFF2-40B4-BE49-F238E27FC236}">
                  <a16:creationId xmlns:a16="http://schemas.microsoft.com/office/drawing/2014/main" id="{4D8F0975-29E4-3A75-2909-F84ADAC10F9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80788" y="740517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D0D0C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err="1">
                  <a:solidFill>
                    <a:schemeClr val="bg1"/>
                  </a:solidFill>
                </a:rPr>
                <a:t>Outils</a:t>
              </a:r>
              <a:r>
                <a:rPr lang="en-US" sz="120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57" name="AutoShape 5">
              <a:extLst>
                <a:ext uri="{FF2B5EF4-FFF2-40B4-BE49-F238E27FC236}">
                  <a16:creationId xmlns:a16="http://schemas.microsoft.com/office/drawing/2014/main" id="{6FF01917-3A02-E266-FB80-7C4FBFD92E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759156" y="738933"/>
              <a:ext cx="2605845" cy="355238"/>
            </a:xfrm>
            <a:prstGeom prst="chevron">
              <a:avLst>
                <a:gd name="adj" fmla="val 34975"/>
              </a:avLst>
            </a:prstGeom>
            <a:solidFill>
              <a:srgbClr val="A7A8AA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Instance </a:t>
              </a:r>
              <a:r>
                <a:rPr lang="en-US" sz="1200" err="1">
                  <a:solidFill>
                    <a:schemeClr val="bg1"/>
                  </a:solidFill>
                </a:rPr>
                <a:t>Temporaire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51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4D82C4E9-294A-08A7-258F-FD1B822B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90" y="320040"/>
            <a:ext cx="12304747" cy="677108"/>
          </a:xfrm>
        </p:spPr>
        <p:txBody>
          <a:bodyPr/>
          <a:lstStyle/>
          <a:p>
            <a:pPr algn="ctr"/>
            <a:r>
              <a:rPr lang="en-US" sz="4400" b="1">
                <a:solidFill>
                  <a:srgbClr val="00B050"/>
                </a:solidFill>
                <a:ea typeface="Calibri"/>
                <a:cs typeface="Calibri Light"/>
              </a:rPr>
              <a:t>Plan du travail </a:t>
            </a:r>
            <a:endParaRPr lang="en-US" sz="4400" b="1">
              <a:solidFill>
                <a:srgbClr val="00B050"/>
              </a:solidFill>
              <a:ea typeface="Calibri"/>
            </a:endParaRPr>
          </a:p>
        </p:txBody>
      </p:sp>
      <p:pic>
        <p:nvPicPr>
          <p:cNvPr id="6" name="Picture 5" descr="A green rectangles with white text&#10;&#10;Description automatically generated">
            <a:extLst>
              <a:ext uri="{FF2B5EF4-FFF2-40B4-BE49-F238E27FC236}">
                <a16:creationId xmlns:a16="http://schemas.microsoft.com/office/drawing/2014/main" id="{1ED3559E-9031-BBF4-8D7B-8397F3B3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0" y="2068328"/>
            <a:ext cx="12308127" cy="47694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317AE-05A9-FA20-ECA6-63B7028CD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47294" y="7140779"/>
            <a:ext cx="339493" cy="138499"/>
          </a:xfrm>
        </p:spPr>
        <p:txBody>
          <a:bodyPr wrap="square">
            <a:normAutofit/>
          </a:bodyPr>
          <a:lstStyle/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2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386157"/>
      </p:ext>
    </p:extLst>
  </p:cSld>
  <p:clrMapOvr>
    <a:masterClrMapping/>
  </p:clrMapOvr>
  <p:transition advTm="93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45FB-0051-D0FB-65F7-F521D968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906EDD-6B42-5124-37EA-E83F97A1A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0F2AD-F565-A5A1-CA3D-DBA8F6C6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20</a:t>
            </a:fld>
            <a:endParaRPr lang="fr-FR"/>
          </a:p>
        </p:txBody>
      </p:sp>
      <p:pic>
        <p:nvPicPr>
          <p:cNvPr id="5" name="demo1">
            <a:hlinkClick r:id="" action="ppaction://media"/>
            <a:extLst>
              <a:ext uri="{FF2B5EF4-FFF2-40B4-BE49-F238E27FC236}">
                <a16:creationId xmlns:a16="http://schemas.microsoft.com/office/drawing/2014/main" id="{2E6DCB40-8883-1953-E378-6184ACF397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988" y="1148576"/>
            <a:ext cx="12728114" cy="71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21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C2BEA-F7DE-BA23-68FC-9A21B8C1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6248D-7297-C6C6-217F-65C25C4ED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9186-65BF-72A7-6EE0-F51185A54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21</a:t>
            </a:fld>
            <a:endParaRPr lang="fr-FR"/>
          </a:p>
        </p:txBody>
      </p:sp>
      <p:pic>
        <p:nvPicPr>
          <p:cNvPr id="6" name="demo5">
            <a:hlinkClick r:id="" action="ppaction://media"/>
            <a:extLst>
              <a:ext uri="{FF2B5EF4-FFF2-40B4-BE49-F238E27FC236}">
                <a16:creationId xmlns:a16="http://schemas.microsoft.com/office/drawing/2014/main" id="{5E3B9632-098B-AB12-3F1B-FCD1D912E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815" y="280397"/>
            <a:ext cx="13305960" cy="65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81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3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CBC38D-A82F-4630-9FA0-E6DDA13A26BE}"/>
              </a:ext>
            </a:extLst>
          </p:cNvPr>
          <p:cNvSpPr txBox="1">
            <a:spLocks/>
          </p:cNvSpPr>
          <p:nvPr/>
        </p:nvSpPr>
        <p:spPr>
          <a:xfrm>
            <a:off x="5122370" y="3059494"/>
            <a:ext cx="4167673" cy="14406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9">
              <a:defRPr/>
            </a:pPr>
            <a:r>
              <a:rPr lang="fr-FR" sz="5952" b="1">
                <a:solidFill>
                  <a:srgbClr val="FFFFFF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Perspectives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534F33E-C4AA-4B68-8C13-B785025E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1" t="8579" r="19086" b="7953"/>
          <a:stretch/>
        </p:blipFill>
        <p:spPr>
          <a:xfrm>
            <a:off x="2431851" y="2564425"/>
            <a:ext cx="2408023" cy="24308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3E650CC-392E-4FE0-B443-5F9E44899428}"/>
              </a:ext>
            </a:extLst>
          </p:cNvPr>
          <p:cNvSpPr txBox="1"/>
          <p:nvPr/>
        </p:nvSpPr>
        <p:spPr>
          <a:xfrm>
            <a:off x="3155963" y="3283687"/>
            <a:ext cx="950575" cy="100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952" b="1">
                <a:solidFill>
                  <a:srgbClr val="FFFFFF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78D24-273B-5E18-2C44-321DA984F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C4E41-535B-F629-5507-A6BC0A78D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730"/>
              </a:spcBef>
              <a:buSzPct val="100000"/>
            </a:pPr>
            <a:r>
              <a:rPr lang="pt-BR"/>
              <a:t>© Deloitte SAS - Confidential Document</a:t>
            </a:r>
          </a:p>
        </p:txBody>
      </p:sp>
    </p:spTree>
    <p:extLst>
      <p:ext uri="{BB962C8B-B14F-4D97-AF65-F5344CB8AC3E}">
        <p14:creationId xmlns:p14="http://schemas.microsoft.com/office/powerpoint/2010/main" val="9260406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6AC1D1D7-F5CC-F15C-65D9-734E397BFB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7543" y="1417710"/>
            <a:ext cx="12402460" cy="519175"/>
          </a:xfrm>
        </p:spPr>
        <p:txBody>
          <a:bodyPr/>
          <a:lstStyle/>
          <a:p>
            <a:r>
              <a:rPr lang="fr-FR" dirty="0"/>
              <a:t>Interface IHM : Application </a:t>
            </a:r>
            <a:r>
              <a:rPr lang="fr-FR" dirty="0" err="1"/>
              <a:t>PowerApps</a:t>
            </a:r>
            <a:endParaRPr lang="fr-FR" dirty="0"/>
          </a:p>
        </p:txBody>
      </p:sp>
      <p:sp>
        <p:nvSpPr>
          <p:cNvPr id="42" name="Title 2">
            <a:extLst>
              <a:ext uri="{FF2B5EF4-FFF2-40B4-BE49-F238E27FC236}">
                <a16:creationId xmlns:a16="http://schemas.microsoft.com/office/drawing/2014/main" id="{600779FC-12F9-738B-D4A8-8E595396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43" y="1088525"/>
            <a:ext cx="12304747" cy="338554"/>
          </a:xfrm>
        </p:spPr>
        <p:txBody>
          <a:bodyPr/>
          <a:lstStyle/>
          <a:p>
            <a:r>
              <a:rPr lang="fr-FR"/>
              <a:t>Propositions</a:t>
            </a:r>
          </a:p>
        </p:txBody>
      </p:sp>
      <p:sp>
        <p:nvSpPr>
          <p:cNvPr id="57" name="Shape 13249">
            <a:extLst>
              <a:ext uri="{FF2B5EF4-FFF2-40B4-BE49-F238E27FC236}">
                <a16:creationId xmlns:a16="http://schemas.microsoft.com/office/drawing/2014/main" id="{5E8653E9-70FC-3692-F5C8-4671F114BB77}"/>
              </a:ext>
            </a:extLst>
          </p:cNvPr>
          <p:cNvSpPr/>
          <p:nvPr/>
        </p:nvSpPr>
        <p:spPr>
          <a:xfrm>
            <a:off x="6315296" y="5308630"/>
            <a:ext cx="799774" cy="646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2" y="0"/>
                </a:moveTo>
                <a:cubicBezTo>
                  <a:pt x="789" y="0"/>
                  <a:pt x="0" y="971"/>
                  <a:pt x="0" y="2173"/>
                </a:cubicBezTo>
                <a:cubicBezTo>
                  <a:pt x="0" y="3375"/>
                  <a:pt x="789" y="4346"/>
                  <a:pt x="1762" y="4346"/>
                </a:cubicBezTo>
                <a:lnTo>
                  <a:pt x="19844" y="4346"/>
                </a:lnTo>
                <a:cubicBezTo>
                  <a:pt x="20816" y="4346"/>
                  <a:pt x="21600" y="3375"/>
                  <a:pt x="21600" y="2173"/>
                </a:cubicBezTo>
                <a:cubicBezTo>
                  <a:pt x="21600" y="971"/>
                  <a:pt x="20816" y="0"/>
                  <a:pt x="19844" y="0"/>
                </a:cubicBezTo>
                <a:lnTo>
                  <a:pt x="1762" y="0"/>
                </a:lnTo>
                <a:close/>
                <a:moveTo>
                  <a:pt x="1762" y="5941"/>
                </a:moveTo>
                <a:cubicBezTo>
                  <a:pt x="789" y="5941"/>
                  <a:pt x="0" y="6911"/>
                  <a:pt x="0" y="8114"/>
                </a:cubicBezTo>
                <a:cubicBezTo>
                  <a:pt x="0" y="9316"/>
                  <a:pt x="789" y="10295"/>
                  <a:pt x="1762" y="10295"/>
                </a:cubicBezTo>
                <a:lnTo>
                  <a:pt x="19844" y="10295"/>
                </a:lnTo>
                <a:cubicBezTo>
                  <a:pt x="20816" y="10295"/>
                  <a:pt x="21600" y="9316"/>
                  <a:pt x="21600" y="8114"/>
                </a:cubicBezTo>
                <a:cubicBezTo>
                  <a:pt x="21600" y="6911"/>
                  <a:pt x="20816" y="5941"/>
                  <a:pt x="19844" y="5941"/>
                </a:cubicBezTo>
                <a:lnTo>
                  <a:pt x="1762" y="5941"/>
                </a:lnTo>
                <a:close/>
                <a:moveTo>
                  <a:pt x="2935" y="11890"/>
                </a:moveTo>
                <a:cubicBezTo>
                  <a:pt x="2935" y="17257"/>
                  <a:pt x="6463" y="21600"/>
                  <a:pt x="10806" y="21600"/>
                </a:cubicBezTo>
                <a:cubicBezTo>
                  <a:pt x="15149" y="21600"/>
                  <a:pt x="18665" y="17257"/>
                  <a:pt x="18665" y="11890"/>
                </a:cubicBezTo>
                <a:lnTo>
                  <a:pt x="2935" y="1189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5063">
              <a:latin typeface="Lato Light" panose="020F0502020204030203" pitchFamily="34" charset="0"/>
            </a:endParaRPr>
          </a:p>
        </p:txBody>
      </p:sp>
      <p:sp>
        <p:nvSpPr>
          <p:cNvPr id="58" name="Freeform 40">
            <a:extLst>
              <a:ext uri="{FF2B5EF4-FFF2-40B4-BE49-F238E27FC236}">
                <a16:creationId xmlns:a16="http://schemas.microsoft.com/office/drawing/2014/main" id="{2680A40E-E3E7-1A12-12AF-755D844CD69F}"/>
              </a:ext>
            </a:extLst>
          </p:cNvPr>
          <p:cNvSpPr/>
          <p:nvPr/>
        </p:nvSpPr>
        <p:spPr>
          <a:xfrm>
            <a:off x="5344832" y="2317629"/>
            <a:ext cx="2750106" cy="1099462"/>
          </a:xfrm>
          <a:custGeom>
            <a:avLst/>
            <a:gdLst>
              <a:gd name="connsiteX0" fmla="*/ 356451 w 7686536"/>
              <a:gd name="connsiteY0" fmla="*/ 2026955 h 3072993"/>
              <a:gd name="connsiteX1" fmla="*/ 476398 w 7686536"/>
              <a:gd name="connsiteY1" fmla="*/ 2067489 h 3072993"/>
              <a:gd name="connsiteX2" fmla="*/ 1267482 w 7686536"/>
              <a:gd name="connsiteY2" fmla="*/ 2523393 h 3072993"/>
              <a:gd name="connsiteX3" fmla="*/ 948958 w 7686536"/>
              <a:gd name="connsiteY3" fmla="*/ 3072993 h 3072993"/>
              <a:gd name="connsiteX4" fmla="*/ 158664 w 7686536"/>
              <a:gd name="connsiteY4" fmla="*/ 2617089 h 3072993"/>
              <a:gd name="connsiteX5" fmla="*/ 42727 w 7686536"/>
              <a:gd name="connsiteY5" fmla="*/ 2183443 h 3072993"/>
              <a:gd name="connsiteX6" fmla="*/ 356451 w 7686536"/>
              <a:gd name="connsiteY6" fmla="*/ 2026955 h 3072993"/>
              <a:gd name="connsiteX7" fmla="*/ 7330084 w 7686536"/>
              <a:gd name="connsiteY7" fmla="*/ 2023006 h 3072993"/>
              <a:gd name="connsiteX8" fmla="*/ 7643808 w 7686536"/>
              <a:gd name="connsiteY8" fmla="*/ 2179495 h 3072993"/>
              <a:gd name="connsiteX9" fmla="*/ 7527871 w 7686536"/>
              <a:gd name="connsiteY9" fmla="*/ 2613143 h 3072993"/>
              <a:gd name="connsiteX10" fmla="*/ 6737576 w 7686536"/>
              <a:gd name="connsiteY10" fmla="*/ 3069047 h 3072993"/>
              <a:gd name="connsiteX11" fmla="*/ 6419052 w 7686536"/>
              <a:gd name="connsiteY11" fmla="*/ 2519446 h 3072993"/>
              <a:gd name="connsiteX12" fmla="*/ 7210136 w 7686536"/>
              <a:gd name="connsiteY12" fmla="*/ 2063541 h 3072993"/>
              <a:gd name="connsiteX13" fmla="*/ 7330084 w 7686536"/>
              <a:gd name="connsiteY13" fmla="*/ 2023006 h 3072993"/>
              <a:gd name="connsiteX14" fmla="*/ 1763069 w 7686536"/>
              <a:gd name="connsiteY14" fmla="*/ 540864 h 3072993"/>
              <a:gd name="connsiteX15" fmla="*/ 2077619 w 7686536"/>
              <a:gd name="connsiteY15" fmla="*/ 697362 h 3072993"/>
              <a:gd name="connsiteX16" fmla="*/ 2548622 w 7686536"/>
              <a:gd name="connsiteY16" fmla="*/ 1513055 h 3072993"/>
              <a:gd name="connsiteX17" fmla="*/ 1986281 w 7686536"/>
              <a:gd name="connsiteY17" fmla="*/ 1808531 h 3072993"/>
              <a:gd name="connsiteX18" fmla="*/ 1528003 w 7686536"/>
              <a:gd name="connsiteY18" fmla="*/ 1015051 h 3072993"/>
              <a:gd name="connsiteX19" fmla="*/ 1643971 w 7686536"/>
              <a:gd name="connsiteY19" fmla="*/ 581428 h 3072993"/>
              <a:gd name="connsiteX20" fmla="*/ 1763069 w 7686536"/>
              <a:gd name="connsiteY20" fmla="*/ 540864 h 3072993"/>
              <a:gd name="connsiteX21" fmla="*/ 5923464 w 7686536"/>
              <a:gd name="connsiteY21" fmla="*/ 536916 h 3072993"/>
              <a:gd name="connsiteX22" fmla="*/ 6042562 w 7686536"/>
              <a:gd name="connsiteY22" fmla="*/ 577480 h 3072993"/>
              <a:gd name="connsiteX23" fmla="*/ 6158530 w 7686536"/>
              <a:gd name="connsiteY23" fmla="*/ 1011103 h 3072993"/>
              <a:gd name="connsiteX24" fmla="*/ 5700252 w 7686536"/>
              <a:gd name="connsiteY24" fmla="*/ 1804583 h 3072993"/>
              <a:gd name="connsiteX25" fmla="*/ 5137911 w 7686536"/>
              <a:gd name="connsiteY25" fmla="*/ 1509107 h 3072993"/>
              <a:gd name="connsiteX26" fmla="*/ 5608915 w 7686536"/>
              <a:gd name="connsiteY26" fmla="*/ 693414 h 3072993"/>
              <a:gd name="connsiteX27" fmla="*/ 5923464 w 7686536"/>
              <a:gd name="connsiteY27" fmla="*/ 536916 h 3072993"/>
              <a:gd name="connsiteX28" fmla="*/ 3843267 w 7686536"/>
              <a:gd name="connsiteY28" fmla="*/ 0 h 3072993"/>
              <a:gd name="connsiteX29" fmla="*/ 4160972 w 7686536"/>
              <a:gd name="connsiteY29" fmla="*/ 316885 h 3072993"/>
              <a:gd name="connsiteX30" fmla="*/ 4160972 w 7686536"/>
              <a:gd name="connsiteY30" fmla="*/ 1297823 h 3072993"/>
              <a:gd name="connsiteX31" fmla="*/ 3525562 w 7686536"/>
              <a:gd name="connsiteY31" fmla="*/ 1295419 h 3072993"/>
              <a:gd name="connsiteX32" fmla="*/ 3525562 w 7686536"/>
              <a:gd name="connsiteY32" fmla="*/ 316885 h 3072993"/>
              <a:gd name="connsiteX33" fmla="*/ 3843267 w 7686536"/>
              <a:gd name="connsiteY33" fmla="*/ 0 h 307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686536" h="3072993">
                <a:moveTo>
                  <a:pt x="356451" y="2026955"/>
                </a:moveTo>
                <a:cubicBezTo>
                  <a:pt x="397406" y="2032065"/>
                  <a:pt x="438360" y="2045576"/>
                  <a:pt x="476398" y="2067489"/>
                </a:cubicBezTo>
                <a:cubicBezTo>
                  <a:pt x="476398" y="2067489"/>
                  <a:pt x="1267482" y="2523393"/>
                  <a:pt x="1267482" y="2523393"/>
                </a:cubicBezTo>
                <a:cubicBezTo>
                  <a:pt x="1135686" y="2706560"/>
                  <a:pt x="1031111" y="2892577"/>
                  <a:pt x="948958" y="3072993"/>
                </a:cubicBezTo>
                <a:lnTo>
                  <a:pt x="158664" y="2617089"/>
                </a:lnTo>
                <a:cubicBezTo>
                  <a:pt x="6634" y="2529486"/>
                  <a:pt x="-45016" y="2335313"/>
                  <a:pt x="42727" y="2183443"/>
                </a:cubicBezTo>
                <a:cubicBezTo>
                  <a:pt x="108534" y="2069553"/>
                  <a:pt x="233587" y="2011723"/>
                  <a:pt x="356451" y="2026955"/>
                </a:cubicBezTo>
                <a:close/>
                <a:moveTo>
                  <a:pt x="7330084" y="2023006"/>
                </a:moveTo>
                <a:cubicBezTo>
                  <a:pt x="7452949" y="2007775"/>
                  <a:pt x="7578001" y="2065605"/>
                  <a:pt x="7643808" y="2179495"/>
                </a:cubicBezTo>
                <a:cubicBezTo>
                  <a:pt x="7731551" y="2331365"/>
                  <a:pt x="7679902" y="2525539"/>
                  <a:pt x="7527871" y="2613143"/>
                </a:cubicBezTo>
                <a:lnTo>
                  <a:pt x="6737576" y="3069047"/>
                </a:lnTo>
                <a:cubicBezTo>
                  <a:pt x="6655423" y="2888631"/>
                  <a:pt x="6550849" y="2702614"/>
                  <a:pt x="6419052" y="2519446"/>
                </a:cubicBezTo>
                <a:cubicBezTo>
                  <a:pt x="6419052" y="2519446"/>
                  <a:pt x="7210136" y="2063541"/>
                  <a:pt x="7210136" y="2063541"/>
                </a:cubicBezTo>
                <a:cubicBezTo>
                  <a:pt x="7248175" y="2041628"/>
                  <a:pt x="7289129" y="2028117"/>
                  <a:pt x="7330084" y="2023006"/>
                </a:cubicBezTo>
                <a:close/>
                <a:moveTo>
                  <a:pt x="1763069" y="540864"/>
                </a:moveTo>
                <a:cubicBezTo>
                  <a:pt x="1885964" y="525659"/>
                  <a:pt x="2011835" y="583448"/>
                  <a:pt x="2077619" y="697362"/>
                </a:cubicBezTo>
                <a:cubicBezTo>
                  <a:pt x="2077619" y="697362"/>
                  <a:pt x="2548622" y="1513055"/>
                  <a:pt x="2548622" y="1513055"/>
                </a:cubicBezTo>
                <a:cubicBezTo>
                  <a:pt x="2336237" y="1596322"/>
                  <a:pt x="2149457" y="1697527"/>
                  <a:pt x="1986281" y="1808531"/>
                </a:cubicBezTo>
                <a:lnTo>
                  <a:pt x="1528003" y="1015051"/>
                </a:lnTo>
                <a:cubicBezTo>
                  <a:pt x="1440258" y="863185"/>
                  <a:pt x="1492290" y="669032"/>
                  <a:pt x="1643971" y="581428"/>
                </a:cubicBezTo>
                <a:cubicBezTo>
                  <a:pt x="1681943" y="559513"/>
                  <a:pt x="1722121" y="545971"/>
                  <a:pt x="1763069" y="540864"/>
                </a:cubicBezTo>
                <a:close/>
                <a:moveTo>
                  <a:pt x="5923464" y="536916"/>
                </a:moveTo>
                <a:cubicBezTo>
                  <a:pt x="5964412" y="542023"/>
                  <a:pt x="6004590" y="555565"/>
                  <a:pt x="6042562" y="577480"/>
                </a:cubicBezTo>
                <a:cubicBezTo>
                  <a:pt x="6194244" y="665084"/>
                  <a:pt x="6246275" y="859237"/>
                  <a:pt x="6158530" y="1011103"/>
                </a:cubicBezTo>
                <a:lnTo>
                  <a:pt x="5700252" y="1804583"/>
                </a:lnTo>
                <a:cubicBezTo>
                  <a:pt x="5537076" y="1693579"/>
                  <a:pt x="5350296" y="1592374"/>
                  <a:pt x="5137911" y="1509107"/>
                </a:cubicBezTo>
                <a:cubicBezTo>
                  <a:pt x="5137911" y="1509107"/>
                  <a:pt x="5608915" y="693414"/>
                  <a:pt x="5608915" y="693414"/>
                </a:cubicBezTo>
                <a:cubicBezTo>
                  <a:pt x="5674698" y="579500"/>
                  <a:pt x="5800569" y="521711"/>
                  <a:pt x="5923464" y="536916"/>
                </a:cubicBezTo>
                <a:close/>
                <a:moveTo>
                  <a:pt x="3843267" y="0"/>
                </a:moveTo>
                <a:cubicBezTo>
                  <a:pt x="4018740" y="0"/>
                  <a:pt x="4160972" y="141679"/>
                  <a:pt x="4160972" y="316885"/>
                </a:cubicBezTo>
                <a:lnTo>
                  <a:pt x="4160972" y="1297823"/>
                </a:lnTo>
                <a:cubicBezTo>
                  <a:pt x="4079575" y="1291093"/>
                  <a:pt x="3602547" y="1289471"/>
                  <a:pt x="3525562" y="1295419"/>
                </a:cubicBezTo>
                <a:lnTo>
                  <a:pt x="3525562" y="316885"/>
                </a:lnTo>
                <a:cubicBezTo>
                  <a:pt x="3525562" y="141679"/>
                  <a:pt x="3668206" y="0"/>
                  <a:pt x="384326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5063">
              <a:latin typeface="Lato Light" panose="020F0502020204030203" pitchFamily="34" charset="0"/>
            </a:endParaRPr>
          </a:p>
        </p:txBody>
      </p:sp>
      <p:sp>
        <p:nvSpPr>
          <p:cNvPr id="59" name="Shape 13256">
            <a:extLst>
              <a:ext uri="{FF2B5EF4-FFF2-40B4-BE49-F238E27FC236}">
                <a16:creationId xmlns:a16="http://schemas.microsoft.com/office/drawing/2014/main" id="{6EF110C7-D161-ADC2-8E16-D477C19C0019}"/>
              </a:ext>
            </a:extLst>
          </p:cNvPr>
          <p:cNvSpPr/>
          <p:nvPr/>
        </p:nvSpPr>
        <p:spPr>
          <a:xfrm>
            <a:off x="7193047" y="3214871"/>
            <a:ext cx="519269" cy="87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10125" y="0"/>
                </a:moveTo>
                <a:lnTo>
                  <a:pt x="0" y="6090"/>
                </a:lnTo>
                <a:cubicBezTo>
                  <a:pt x="4008" y="9017"/>
                  <a:pt x="5986" y="12572"/>
                  <a:pt x="6559" y="15375"/>
                </a:cubicBezTo>
                <a:cubicBezTo>
                  <a:pt x="7006" y="17563"/>
                  <a:pt x="6336" y="19728"/>
                  <a:pt x="5359" y="21600"/>
                </a:cubicBezTo>
                <a:lnTo>
                  <a:pt x="20163" y="21600"/>
                </a:lnTo>
                <a:cubicBezTo>
                  <a:pt x="21045" y="19698"/>
                  <a:pt x="21600" y="17654"/>
                  <a:pt x="21334" y="15549"/>
                </a:cubicBezTo>
                <a:cubicBezTo>
                  <a:pt x="20771" y="11089"/>
                  <a:pt x="17630" y="4829"/>
                  <a:pt x="10125" y="0"/>
                </a:cubicBezTo>
                <a:close/>
              </a:path>
            </a:pathLst>
          </a:custGeom>
          <a:solidFill>
            <a:srgbClr val="32841F"/>
          </a:solidFill>
          <a:ln w="12700" cap="flat">
            <a:solidFill>
              <a:srgbClr val="26890D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5063">
              <a:latin typeface="Lato Light" panose="020F0502020204030203" pitchFamily="34" charset="0"/>
            </a:endParaRPr>
          </a:p>
        </p:txBody>
      </p:sp>
      <p:sp>
        <p:nvSpPr>
          <p:cNvPr id="60" name="Shape 13259">
            <a:extLst>
              <a:ext uri="{FF2B5EF4-FFF2-40B4-BE49-F238E27FC236}">
                <a16:creationId xmlns:a16="http://schemas.microsoft.com/office/drawing/2014/main" id="{325ACAE0-F818-2A6E-B2BE-4035AEA7E0C8}"/>
              </a:ext>
            </a:extLst>
          </p:cNvPr>
          <p:cNvSpPr/>
          <p:nvPr/>
        </p:nvSpPr>
        <p:spPr>
          <a:xfrm flipH="1">
            <a:off x="5986112" y="2919084"/>
            <a:ext cx="727027" cy="54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2710"/>
                </a:lnTo>
                <a:cubicBezTo>
                  <a:pt x="6685" y="12898"/>
                  <a:pt x="11260" y="16703"/>
                  <a:pt x="14258" y="21600"/>
                </a:cubicBezTo>
                <a:lnTo>
                  <a:pt x="21600" y="11760"/>
                </a:lnTo>
                <a:cubicBezTo>
                  <a:pt x="17001" y="5077"/>
                  <a:pt x="10114" y="46"/>
                  <a:pt x="0" y="0"/>
                </a:cubicBezTo>
                <a:close/>
              </a:path>
            </a:pathLst>
          </a:custGeom>
          <a:solidFill>
            <a:srgbClr val="32841F"/>
          </a:solidFill>
          <a:ln w="12700" cap="flat">
            <a:solidFill>
              <a:srgbClr val="32841F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5063">
              <a:latin typeface="Lato Light" panose="020F0502020204030203" pitchFamily="34" charset="0"/>
            </a:endParaRPr>
          </a:p>
        </p:txBody>
      </p:sp>
      <p:sp>
        <p:nvSpPr>
          <p:cNvPr id="61" name="Shape 13262">
            <a:extLst>
              <a:ext uri="{FF2B5EF4-FFF2-40B4-BE49-F238E27FC236}">
                <a16:creationId xmlns:a16="http://schemas.microsoft.com/office/drawing/2014/main" id="{9CA0C94B-22A1-4542-C003-71EFD8A5C5CE}"/>
              </a:ext>
            </a:extLst>
          </p:cNvPr>
          <p:cNvSpPr/>
          <p:nvPr/>
        </p:nvSpPr>
        <p:spPr>
          <a:xfrm flipH="1">
            <a:off x="5714026" y="2925904"/>
            <a:ext cx="872712" cy="1163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600" extrusionOk="0">
                <a:moveTo>
                  <a:pt x="0" y="0"/>
                </a:moveTo>
                <a:cubicBezTo>
                  <a:pt x="426" y="33"/>
                  <a:pt x="821" y="89"/>
                  <a:pt x="1231" y="135"/>
                </a:cubicBezTo>
                <a:cubicBezTo>
                  <a:pt x="820" y="89"/>
                  <a:pt x="426" y="33"/>
                  <a:pt x="0" y="0"/>
                </a:cubicBezTo>
                <a:close/>
                <a:moveTo>
                  <a:pt x="2899" y="342"/>
                </a:moveTo>
                <a:cubicBezTo>
                  <a:pt x="3354" y="415"/>
                  <a:pt x="3779" y="511"/>
                  <a:pt x="4214" y="599"/>
                </a:cubicBezTo>
                <a:cubicBezTo>
                  <a:pt x="3779" y="511"/>
                  <a:pt x="3355" y="414"/>
                  <a:pt x="2899" y="342"/>
                </a:cubicBezTo>
                <a:close/>
                <a:moveTo>
                  <a:pt x="5473" y="865"/>
                </a:moveTo>
                <a:cubicBezTo>
                  <a:pt x="5975" y="989"/>
                  <a:pt x="6450" y="1134"/>
                  <a:pt x="6923" y="1279"/>
                </a:cubicBezTo>
                <a:cubicBezTo>
                  <a:pt x="6449" y="1134"/>
                  <a:pt x="5976" y="989"/>
                  <a:pt x="5473" y="865"/>
                </a:cubicBezTo>
                <a:close/>
                <a:moveTo>
                  <a:pt x="7779" y="1544"/>
                </a:moveTo>
                <a:cubicBezTo>
                  <a:pt x="8296" y="1721"/>
                  <a:pt x="8792" y="1910"/>
                  <a:pt x="9273" y="2110"/>
                </a:cubicBezTo>
                <a:cubicBezTo>
                  <a:pt x="8791" y="1911"/>
                  <a:pt x="8297" y="1721"/>
                  <a:pt x="7779" y="1544"/>
                </a:cubicBezTo>
                <a:close/>
                <a:moveTo>
                  <a:pt x="9889" y="2367"/>
                </a:moveTo>
                <a:cubicBezTo>
                  <a:pt x="10382" y="2588"/>
                  <a:pt x="10855" y="2821"/>
                  <a:pt x="11311" y="3063"/>
                </a:cubicBezTo>
                <a:cubicBezTo>
                  <a:pt x="10854" y="2821"/>
                  <a:pt x="10383" y="2587"/>
                  <a:pt x="9889" y="2367"/>
                </a:cubicBezTo>
                <a:close/>
                <a:moveTo>
                  <a:pt x="11781" y="3317"/>
                </a:moveTo>
                <a:cubicBezTo>
                  <a:pt x="12254" y="3583"/>
                  <a:pt x="12708" y="3860"/>
                  <a:pt x="13141" y="4148"/>
                </a:cubicBezTo>
                <a:cubicBezTo>
                  <a:pt x="12707" y="3860"/>
                  <a:pt x="12256" y="3583"/>
                  <a:pt x="11781" y="3317"/>
                </a:cubicBezTo>
                <a:close/>
                <a:moveTo>
                  <a:pt x="13404" y="4325"/>
                </a:moveTo>
                <a:cubicBezTo>
                  <a:pt x="13888" y="4657"/>
                  <a:pt x="14352" y="5000"/>
                  <a:pt x="14786" y="5355"/>
                </a:cubicBezTo>
                <a:cubicBezTo>
                  <a:pt x="14352" y="5000"/>
                  <a:pt x="13889" y="4658"/>
                  <a:pt x="13404" y="4325"/>
                </a:cubicBezTo>
                <a:close/>
                <a:moveTo>
                  <a:pt x="14786" y="5355"/>
                </a:moveTo>
                <a:lnTo>
                  <a:pt x="8703" y="9941"/>
                </a:lnTo>
                <a:cubicBezTo>
                  <a:pt x="11097" y="12141"/>
                  <a:pt x="12278" y="14814"/>
                  <a:pt x="12620" y="16920"/>
                </a:cubicBezTo>
                <a:cubicBezTo>
                  <a:pt x="12887" y="18565"/>
                  <a:pt x="12487" y="20192"/>
                  <a:pt x="11904" y="21600"/>
                </a:cubicBezTo>
                <a:lnTo>
                  <a:pt x="20746" y="21600"/>
                </a:lnTo>
                <a:cubicBezTo>
                  <a:pt x="21272" y="20170"/>
                  <a:pt x="21600" y="18634"/>
                  <a:pt x="21446" y="17051"/>
                </a:cubicBezTo>
                <a:cubicBezTo>
                  <a:pt x="21104" y="13723"/>
                  <a:pt x="19254" y="9007"/>
                  <a:pt x="14786" y="5355"/>
                </a:cubicBezTo>
                <a:close/>
                <a:moveTo>
                  <a:pt x="2373" y="6536"/>
                </a:moveTo>
                <a:cubicBezTo>
                  <a:pt x="2513" y="6575"/>
                  <a:pt x="2639" y="6626"/>
                  <a:pt x="2776" y="6667"/>
                </a:cubicBezTo>
                <a:cubicBezTo>
                  <a:pt x="2639" y="6626"/>
                  <a:pt x="2513" y="6575"/>
                  <a:pt x="2373" y="6536"/>
                </a:cubicBezTo>
                <a:close/>
                <a:moveTo>
                  <a:pt x="5294" y="7633"/>
                </a:moveTo>
                <a:cubicBezTo>
                  <a:pt x="5407" y="7688"/>
                  <a:pt x="5509" y="7749"/>
                  <a:pt x="5619" y="7806"/>
                </a:cubicBezTo>
                <a:cubicBezTo>
                  <a:pt x="5509" y="7749"/>
                  <a:pt x="5407" y="7688"/>
                  <a:pt x="5294" y="7633"/>
                </a:cubicBezTo>
                <a:close/>
              </a:path>
            </a:pathLst>
          </a:custGeom>
          <a:solidFill>
            <a:srgbClr val="32841F"/>
          </a:solidFill>
          <a:ln w="12700" cap="flat">
            <a:solidFill>
              <a:srgbClr val="32841F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5063">
              <a:latin typeface="Lato Light" panose="020F0502020204030203" pitchFamily="34" charset="0"/>
            </a:endParaRPr>
          </a:p>
        </p:txBody>
      </p:sp>
      <p:sp>
        <p:nvSpPr>
          <p:cNvPr id="62" name="Shape 13265">
            <a:extLst>
              <a:ext uri="{FF2B5EF4-FFF2-40B4-BE49-F238E27FC236}">
                <a16:creationId xmlns:a16="http://schemas.microsoft.com/office/drawing/2014/main" id="{2D5CA0C2-0FC7-8254-5E22-C4455C8CA94D}"/>
              </a:ext>
            </a:extLst>
          </p:cNvPr>
          <p:cNvSpPr/>
          <p:nvPr/>
        </p:nvSpPr>
        <p:spPr>
          <a:xfrm>
            <a:off x="6713137" y="2919084"/>
            <a:ext cx="727027" cy="54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2710"/>
                </a:lnTo>
                <a:cubicBezTo>
                  <a:pt x="6685" y="12898"/>
                  <a:pt x="11260" y="16703"/>
                  <a:pt x="14258" y="21600"/>
                </a:cubicBezTo>
                <a:lnTo>
                  <a:pt x="21600" y="11760"/>
                </a:lnTo>
                <a:cubicBezTo>
                  <a:pt x="17001" y="5077"/>
                  <a:pt x="10114" y="4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solidFill>
              <a:srgbClr val="32841F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5063">
              <a:latin typeface="Lato Light" panose="020F0502020204030203" pitchFamily="34" charset="0"/>
            </a:endParaRPr>
          </a:p>
        </p:txBody>
      </p:sp>
      <p:sp>
        <p:nvSpPr>
          <p:cNvPr id="63" name="Shape 13268">
            <a:extLst>
              <a:ext uri="{FF2B5EF4-FFF2-40B4-BE49-F238E27FC236}">
                <a16:creationId xmlns:a16="http://schemas.microsoft.com/office/drawing/2014/main" id="{3C47D062-0BD4-5C5A-9CEC-B722DE38AC73}"/>
              </a:ext>
            </a:extLst>
          </p:cNvPr>
          <p:cNvSpPr/>
          <p:nvPr/>
        </p:nvSpPr>
        <p:spPr>
          <a:xfrm>
            <a:off x="5714025" y="3837528"/>
            <a:ext cx="600084" cy="877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2952" y="0"/>
                </a:moveTo>
                <a:cubicBezTo>
                  <a:pt x="12857" y="554"/>
                  <a:pt x="12828" y="1108"/>
                  <a:pt x="12845" y="1656"/>
                </a:cubicBezTo>
                <a:cubicBezTo>
                  <a:pt x="12827" y="1109"/>
                  <a:pt x="12857" y="555"/>
                  <a:pt x="12952" y="0"/>
                </a:cubicBezTo>
                <a:close/>
                <a:moveTo>
                  <a:pt x="54" y="173"/>
                </a:moveTo>
                <a:cubicBezTo>
                  <a:pt x="-2" y="698"/>
                  <a:pt x="-12" y="1219"/>
                  <a:pt x="13" y="1734"/>
                </a:cubicBezTo>
                <a:cubicBezTo>
                  <a:pt x="-9" y="1217"/>
                  <a:pt x="-2" y="698"/>
                  <a:pt x="54" y="173"/>
                </a:cubicBezTo>
                <a:close/>
                <a:moveTo>
                  <a:pt x="12968" y="2719"/>
                </a:moveTo>
                <a:cubicBezTo>
                  <a:pt x="12994" y="2898"/>
                  <a:pt x="12998" y="3079"/>
                  <a:pt x="13033" y="3256"/>
                </a:cubicBezTo>
                <a:cubicBezTo>
                  <a:pt x="12998" y="3080"/>
                  <a:pt x="12994" y="2897"/>
                  <a:pt x="12968" y="2719"/>
                </a:cubicBezTo>
                <a:close/>
                <a:moveTo>
                  <a:pt x="13336" y="4397"/>
                </a:moveTo>
                <a:cubicBezTo>
                  <a:pt x="13378" y="4535"/>
                  <a:pt x="13413" y="4676"/>
                  <a:pt x="13459" y="4811"/>
                </a:cubicBezTo>
                <a:cubicBezTo>
                  <a:pt x="13412" y="4676"/>
                  <a:pt x="13378" y="4535"/>
                  <a:pt x="13336" y="4397"/>
                </a:cubicBezTo>
                <a:close/>
                <a:moveTo>
                  <a:pt x="1076" y="6204"/>
                </a:moveTo>
                <a:cubicBezTo>
                  <a:pt x="3015" y="10987"/>
                  <a:pt x="6992" y="14760"/>
                  <a:pt x="7603" y="15536"/>
                </a:cubicBezTo>
                <a:cubicBezTo>
                  <a:pt x="8358" y="16494"/>
                  <a:pt x="11269" y="18930"/>
                  <a:pt x="13835" y="21600"/>
                </a:cubicBezTo>
                <a:lnTo>
                  <a:pt x="21588" y="16297"/>
                </a:lnTo>
                <a:cubicBezTo>
                  <a:pt x="19882" y="14374"/>
                  <a:pt x="18110" y="12535"/>
                  <a:pt x="16910" y="10909"/>
                </a:cubicBezTo>
                <a:cubicBezTo>
                  <a:pt x="16211" y="9963"/>
                  <a:pt x="14951" y="8260"/>
                  <a:pt x="14015" y="6204"/>
                </a:cubicBezTo>
                <a:lnTo>
                  <a:pt x="1076" y="6204"/>
                </a:lnTo>
                <a:close/>
              </a:path>
            </a:pathLst>
          </a:custGeom>
          <a:solidFill>
            <a:srgbClr val="32841F"/>
          </a:solidFill>
          <a:ln w="12700" cap="flat">
            <a:solidFill>
              <a:srgbClr val="32841F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5063">
              <a:latin typeface="Lato Light" panose="020F0502020204030203" pitchFamily="34" charset="0"/>
            </a:endParaRPr>
          </a:p>
        </p:txBody>
      </p:sp>
      <p:sp>
        <p:nvSpPr>
          <p:cNvPr id="64" name="Shape 13271">
            <a:extLst>
              <a:ext uri="{FF2B5EF4-FFF2-40B4-BE49-F238E27FC236}">
                <a16:creationId xmlns:a16="http://schemas.microsoft.com/office/drawing/2014/main" id="{A4EF29A4-9E79-1FEB-2233-1062A593604A}"/>
              </a:ext>
            </a:extLst>
          </p:cNvPr>
          <p:cNvSpPr/>
          <p:nvPr/>
        </p:nvSpPr>
        <p:spPr>
          <a:xfrm>
            <a:off x="6098592" y="4280837"/>
            <a:ext cx="624953" cy="979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0"/>
                </a:moveTo>
                <a:cubicBezTo>
                  <a:pt x="3585" y="797"/>
                  <a:pt x="4390" y="1659"/>
                  <a:pt x="5249" y="2551"/>
                </a:cubicBezTo>
                <a:cubicBezTo>
                  <a:pt x="4387" y="1657"/>
                  <a:pt x="3588" y="800"/>
                  <a:pt x="2954" y="0"/>
                </a:cubicBezTo>
                <a:close/>
                <a:moveTo>
                  <a:pt x="7449" y="4826"/>
                </a:moveTo>
                <a:lnTo>
                  <a:pt x="0" y="9577"/>
                </a:lnTo>
                <a:cubicBezTo>
                  <a:pt x="2069" y="11584"/>
                  <a:pt x="3909" y="13737"/>
                  <a:pt x="4047" y="15401"/>
                </a:cubicBezTo>
                <a:cubicBezTo>
                  <a:pt x="4460" y="20420"/>
                  <a:pt x="5428" y="20548"/>
                  <a:pt x="9264" y="21144"/>
                </a:cubicBezTo>
                <a:cubicBezTo>
                  <a:pt x="11218" y="21448"/>
                  <a:pt x="16324" y="21600"/>
                  <a:pt x="21427" y="21600"/>
                </a:cubicBezTo>
                <a:cubicBezTo>
                  <a:pt x="21488" y="21600"/>
                  <a:pt x="21539" y="21595"/>
                  <a:pt x="21600" y="21595"/>
                </a:cubicBezTo>
                <a:lnTo>
                  <a:pt x="21600" y="15992"/>
                </a:lnTo>
                <a:cubicBezTo>
                  <a:pt x="21541" y="15992"/>
                  <a:pt x="21478" y="15992"/>
                  <a:pt x="21419" y="15992"/>
                </a:cubicBezTo>
                <a:cubicBezTo>
                  <a:pt x="19281" y="15992"/>
                  <a:pt x="16806" y="15976"/>
                  <a:pt x="14976" y="15215"/>
                </a:cubicBezTo>
                <a:cubicBezTo>
                  <a:pt x="12954" y="14374"/>
                  <a:pt x="12591" y="12708"/>
                  <a:pt x="12053" y="11206"/>
                </a:cubicBezTo>
                <a:cubicBezTo>
                  <a:pt x="11287" y="9063"/>
                  <a:pt x="9412" y="6889"/>
                  <a:pt x="7449" y="4826"/>
                </a:cubicBezTo>
                <a:close/>
              </a:path>
            </a:pathLst>
          </a:custGeom>
          <a:solidFill>
            <a:srgbClr val="32841F"/>
          </a:solidFill>
          <a:ln w="12700" cap="flat">
            <a:solidFill>
              <a:srgbClr val="32841F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5063">
              <a:latin typeface="Lato Light" panose="020F0502020204030203" pitchFamily="34" charset="0"/>
            </a:endParaRPr>
          </a:p>
        </p:txBody>
      </p:sp>
      <p:sp>
        <p:nvSpPr>
          <p:cNvPr id="65" name="Shape 13274">
            <a:extLst>
              <a:ext uri="{FF2B5EF4-FFF2-40B4-BE49-F238E27FC236}">
                <a16:creationId xmlns:a16="http://schemas.microsoft.com/office/drawing/2014/main" id="{28F1D248-EEB8-1D5D-0547-88CD7F7DF276}"/>
              </a:ext>
            </a:extLst>
          </p:cNvPr>
          <p:cNvSpPr/>
          <p:nvPr/>
        </p:nvSpPr>
        <p:spPr>
          <a:xfrm flipH="1">
            <a:off x="6702731" y="4280837"/>
            <a:ext cx="624953" cy="979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0"/>
                </a:moveTo>
                <a:cubicBezTo>
                  <a:pt x="3585" y="797"/>
                  <a:pt x="4390" y="1659"/>
                  <a:pt x="5249" y="2551"/>
                </a:cubicBezTo>
                <a:cubicBezTo>
                  <a:pt x="4387" y="1657"/>
                  <a:pt x="3588" y="800"/>
                  <a:pt x="2954" y="0"/>
                </a:cubicBezTo>
                <a:close/>
                <a:moveTo>
                  <a:pt x="7449" y="4826"/>
                </a:moveTo>
                <a:lnTo>
                  <a:pt x="0" y="9577"/>
                </a:lnTo>
                <a:cubicBezTo>
                  <a:pt x="2069" y="11584"/>
                  <a:pt x="3909" y="13737"/>
                  <a:pt x="4047" y="15401"/>
                </a:cubicBezTo>
                <a:cubicBezTo>
                  <a:pt x="4460" y="20420"/>
                  <a:pt x="5428" y="20548"/>
                  <a:pt x="9264" y="21144"/>
                </a:cubicBezTo>
                <a:cubicBezTo>
                  <a:pt x="11218" y="21448"/>
                  <a:pt x="16324" y="21600"/>
                  <a:pt x="21427" y="21600"/>
                </a:cubicBezTo>
                <a:cubicBezTo>
                  <a:pt x="21488" y="21600"/>
                  <a:pt x="21539" y="21595"/>
                  <a:pt x="21600" y="21595"/>
                </a:cubicBezTo>
                <a:lnTo>
                  <a:pt x="21600" y="15992"/>
                </a:lnTo>
                <a:cubicBezTo>
                  <a:pt x="21541" y="15992"/>
                  <a:pt x="21478" y="15992"/>
                  <a:pt x="21419" y="15992"/>
                </a:cubicBezTo>
                <a:cubicBezTo>
                  <a:pt x="19281" y="15992"/>
                  <a:pt x="16806" y="15976"/>
                  <a:pt x="14976" y="15215"/>
                </a:cubicBezTo>
                <a:cubicBezTo>
                  <a:pt x="12954" y="14374"/>
                  <a:pt x="12591" y="12708"/>
                  <a:pt x="12053" y="11206"/>
                </a:cubicBezTo>
                <a:cubicBezTo>
                  <a:pt x="11287" y="9063"/>
                  <a:pt x="9412" y="6889"/>
                  <a:pt x="7449" y="4826"/>
                </a:cubicBezTo>
                <a:close/>
              </a:path>
            </a:pathLst>
          </a:custGeom>
          <a:solidFill>
            <a:srgbClr val="32841F"/>
          </a:solidFill>
          <a:ln w="12700" cap="flat">
            <a:solidFill>
              <a:srgbClr val="32841F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5063">
              <a:latin typeface="Lato Light" panose="020F0502020204030203" pitchFamily="34" charset="0"/>
            </a:endParaRPr>
          </a:p>
        </p:txBody>
      </p:sp>
      <p:sp>
        <p:nvSpPr>
          <p:cNvPr id="66" name="Shape 13277">
            <a:extLst>
              <a:ext uri="{FF2B5EF4-FFF2-40B4-BE49-F238E27FC236}">
                <a16:creationId xmlns:a16="http://schemas.microsoft.com/office/drawing/2014/main" id="{D30BCA35-CEB0-0466-7150-4E9AEAF6AAB9}"/>
              </a:ext>
            </a:extLst>
          </p:cNvPr>
          <p:cNvSpPr/>
          <p:nvPr/>
        </p:nvSpPr>
        <p:spPr>
          <a:xfrm flipH="1">
            <a:off x="7112166" y="3837528"/>
            <a:ext cx="600083" cy="877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2952" y="0"/>
                </a:moveTo>
                <a:cubicBezTo>
                  <a:pt x="12857" y="554"/>
                  <a:pt x="12828" y="1108"/>
                  <a:pt x="12845" y="1656"/>
                </a:cubicBezTo>
                <a:cubicBezTo>
                  <a:pt x="12827" y="1109"/>
                  <a:pt x="12857" y="555"/>
                  <a:pt x="12952" y="0"/>
                </a:cubicBezTo>
                <a:close/>
                <a:moveTo>
                  <a:pt x="54" y="173"/>
                </a:moveTo>
                <a:cubicBezTo>
                  <a:pt x="-2" y="698"/>
                  <a:pt x="-12" y="1219"/>
                  <a:pt x="13" y="1734"/>
                </a:cubicBezTo>
                <a:cubicBezTo>
                  <a:pt x="-9" y="1217"/>
                  <a:pt x="-2" y="698"/>
                  <a:pt x="54" y="173"/>
                </a:cubicBezTo>
                <a:close/>
                <a:moveTo>
                  <a:pt x="12968" y="2719"/>
                </a:moveTo>
                <a:cubicBezTo>
                  <a:pt x="12994" y="2898"/>
                  <a:pt x="12998" y="3079"/>
                  <a:pt x="13033" y="3256"/>
                </a:cubicBezTo>
                <a:cubicBezTo>
                  <a:pt x="12998" y="3080"/>
                  <a:pt x="12994" y="2897"/>
                  <a:pt x="12968" y="2719"/>
                </a:cubicBezTo>
                <a:close/>
                <a:moveTo>
                  <a:pt x="13336" y="4397"/>
                </a:moveTo>
                <a:cubicBezTo>
                  <a:pt x="13378" y="4535"/>
                  <a:pt x="13413" y="4676"/>
                  <a:pt x="13459" y="4811"/>
                </a:cubicBezTo>
                <a:cubicBezTo>
                  <a:pt x="13412" y="4676"/>
                  <a:pt x="13378" y="4535"/>
                  <a:pt x="13336" y="4397"/>
                </a:cubicBezTo>
                <a:close/>
                <a:moveTo>
                  <a:pt x="1076" y="6204"/>
                </a:moveTo>
                <a:cubicBezTo>
                  <a:pt x="3015" y="10987"/>
                  <a:pt x="6992" y="14760"/>
                  <a:pt x="7603" y="15536"/>
                </a:cubicBezTo>
                <a:cubicBezTo>
                  <a:pt x="8358" y="16494"/>
                  <a:pt x="11269" y="18930"/>
                  <a:pt x="13835" y="21600"/>
                </a:cubicBezTo>
                <a:lnTo>
                  <a:pt x="21588" y="16297"/>
                </a:lnTo>
                <a:cubicBezTo>
                  <a:pt x="19882" y="14374"/>
                  <a:pt x="18110" y="12535"/>
                  <a:pt x="16910" y="10909"/>
                </a:cubicBezTo>
                <a:cubicBezTo>
                  <a:pt x="16211" y="9963"/>
                  <a:pt x="14951" y="8260"/>
                  <a:pt x="14015" y="6204"/>
                </a:cubicBezTo>
                <a:lnTo>
                  <a:pt x="1076" y="6204"/>
                </a:lnTo>
                <a:close/>
              </a:path>
            </a:pathLst>
          </a:custGeom>
          <a:solidFill>
            <a:srgbClr val="32841F"/>
          </a:solidFill>
          <a:ln w="12700" cap="flat">
            <a:solidFill>
              <a:srgbClr val="32841F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5063">
              <a:latin typeface="Lato Light" panose="020F0502020204030203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78D536D-76B0-5181-C092-629A08C227AF}"/>
              </a:ext>
            </a:extLst>
          </p:cNvPr>
          <p:cNvGrpSpPr/>
          <p:nvPr/>
        </p:nvGrpSpPr>
        <p:grpSpPr>
          <a:xfrm>
            <a:off x="747543" y="2466272"/>
            <a:ext cx="3719199" cy="369332"/>
            <a:chOff x="1530119" y="3448786"/>
            <a:chExt cx="3927410" cy="421959"/>
          </a:xfrm>
        </p:grpSpPr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29BFE984-3567-6DBE-BF60-0300026C9CF7}"/>
                </a:ext>
              </a:extLst>
            </p:cNvPr>
            <p:cNvSpPr/>
            <p:nvPr/>
          </p:nvSpPr>
          <p:spPr>
            <a:xfrm flipV="1">
              <a:off x="1530119" y="3513352"/>
              <a:ext cx="292830" cy="292830"/>
            </a:xfrm>
            <a:prstGeom prst="diamond">
              <a:avLst/>
            </a:prstGeom>
            <a:solidFill>
              <a:schemeClr val="accent1">
                <a:lumMod val="90000"/>
                <a:lumOff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4000">
                <a:latin typeface="Lato Light" panose="020F0502020204030203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30F114-5C9B-33B8-8E6B-4886E7B96D6C}"/>
                </a:ext>
              </a:extLst>
            </p:cNvPr>
            <p:cNvSpPr txBox="1"/>
            <p:nvPr/>
          </p:nvSpPr>
          <p:spPr>
            <a:xfrm>
              <a:off x="1924435" y="3448786"/>
              <a:ext cx="3533094" cy="4219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fr-FR" b="1">
                  <a:latin typeface="Poppins" pitchFamily="2" charset="77"/>
                  <a:ea typeface="League Spartan" charset="0"/>
                  <a:cs typeface="Poppins" pitchFamily="2" charset="77"/>
                </a:rPr>
                <a:t>Création des tickets SNOW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748C74E-E05A-06F8-52B0-F8852A059206}"/>
              </a:ext>
            </a:extLst>
          </p:cNvPr>
          <p:cNvGrpSpPr/>
          <p:nvPr/>
        </p:nvGrpSpPr>
        <p:grpSpPr>
          <a:xfrm>
            <a:off x="720562" y="4060841"/>
            <a:ext cx="4211321" cy="646331"/>
            <a:chOff x="1530119" y="3290551"/>
            <a:chExt cx="4447083" cy="738431"/>
          </a:xfrm>
        </p:grpSpPr>
        <p:sp>
          <p:nvSpPr>
            <p:cNvPr id="107" name="Circle">
              <a:extLst>
                <a:ext uri="{FF2B5EF4-FFF2-40B4-BE49-F238E27FC236}">
                  <a16:creationId xmlns:a16="http://schemas.microsoft.com/office/drawing/2014/main" id="{A667C29F-BF69-D929-85C8-9161D2DC271F}"/>
                </a:ext>
              </a:extLst>
            </p:cNvPr>
            <p:cNvSpPr/>
            <p:nvPr/>
          </p:nvSpPr>
          <p:spPr>
            <a:xfrm flipV="1">
              <a:off x="1530119" y="3513352"/>
              <a:ext cx="292830" cy="292830"/>
            </a:xfrm>
            <a:prstGeom prst="diamond">
              <a:avLst/>
            </a:prstGeom>
            <a:solidFill>
              <a:schemeClr val="accent1">
                <a:lumMod val="90000"/>
                <a:lumOff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4000">
                <a:latin typeface="Lato Light" panose="020F0502020204030203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46B33EB-E655-B8CB-63BC-6D86FCAFDB6C}"/>
                </a:ext>
              </a:extLst>
            </p:cNvPr>
            <p:cNvSpPr txBox="1"/>
            <p:nvPr/>
          </p:nvSpPr>
          <p:spPr>
            <a:xfrm>
              <a:off x="1924435" y="3290551"/>
              <a:ext cx="4052767" cy="73843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fr-FR" b="1">
                  <a:latin typeface="Poppins" pitchFamily="2" charset="77"/>
                  <a:cs typeface="Poppins" pitchFamily="2" charset="77"/>
                </a:rPr>
                <a:t>Remplissage assisté du fichier </a:t>
              </a:r>
            </a:p>
            <a:p>
              <a:r>
                <a:rPr lang="fr-FR" b="1">
                  <a:latin typeface="Poppins" pitchFamily="2" charset="77"/>
                  <a:cs typeface="Poppins" pitchFamily="2" charset="77"/>
                </a:rPr>
                <a:t>Redwood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569EC14-1576-732A-EE41-9C26D17E899C}"/>
              </a:ext>
            </a:extLst>
          </p:cNvPr>
          <p:cNvGrpSpPr/>
          <p:nvPr/>
        </p:nvGrpSpPr>
        <p:grpSpPr>
          <a:xfrm>
            <a:off x="8690217" y="2386432"/>
            <a:ext cx="4459786" cy="646331"/>
            <a:chOff x="1530119" y="3290552"/>
            <a:chExt cx="4709455" cy="738428"/>
          </a:xfrm>
        </p:grpSpPr>
        <p:sp>
          <p:nvSpPr>
            <p:cNvPr id="111" name="Circle">
              <a:extLst>
                <a:ext uri="{FF2B5EF4-FFF2-40B4-BE49-F238E27FC236}">
                  <a16:creationId xmlns:a16="http://schemas.microsoft.com/office/drawing/2014/main" id="{D5B166DD-C1F7-6001-4E16-D020520AB337}"/>
                </a:ext>
              </a:extLst>
            </p:cNvPr>
            <p:cNvSpPr/>
            <p:nvPr/>
          </p:nvSpPr>
          <p:spPr>
            <a:xfrm flipV="1">
              <a:off x="1530119" y="3513352"/>
              <a:ext cx="292830" cy="292830"/>
            </a:xfrm>
            <a:prstGeom prst="diamond">
              <a:avLst/>
            </a:prstGeom>
            <a:solidFill>
              <a:schemeClr val="accent1">
                <a:lumMod val="90000"/>
                <a:lumOff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4000">
                <a:latin typeface="Lato Light" panose="020F0502020204030203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B890194-BDB6-E63A-37F2-12A5C1C4AE3C}"/>
                </a:ext>
              </a:extLst>
            </p:cNvPr>
            <p:cNvSpPr txBox="1"/>
            <p:nvPr/>
          </p:nvSpPr>
          <p:spPr>
            <a:xfrm>
              <a:off x="1924434" y="3290552"/>
              <a:ext cx="4315140" cy="73842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fr-FR" b="1">
                  <a:latin typeface="Poppins" pitchFamily="2" charset="77"/>
                  <a:cs typeface="Poppins" pitchFamily="2" charset="77"/>
                </a:rPr>
                <a:t>Notification et</a:t>
              </a:r>
            </a:p>
            <a:p>
              <a:r>
                <a:rPr lang="fr-FR" b="1">
                  <a:latin typeface="Poppins" pitchFamily="2" charset="77"/>
                  <a:cs typeface="Poppins" pitchFamily="2" charset="77"/>
                </a:rPr>
                <a:t>Consultation de l’état des tickets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F3D73AD-F229-5267-963F-BF884D36B1C9}"/>
              </a:ext>
            </a:extLst>
          </p:cNvPr>
          <p:cNvGrpSpPr/>
          <p:nvPr/>
        </p:nvGrpSpPr>
        <p:grpSpPr>
          <a:xfrm>
            <a:off x="747543" y="5786284"/>
            <a:ext cx="4600851" cy="646331"/>
            <a:chOff x="1530119" y="3290552"/>
            <a:chExt cx="4858419" cy="738430"/>
          </a:xfrm>
        </p:grpSpPr>
        <p:sp>
          <p:nvSpPr>
            <p:cNvPr id="119" name="Circle">
              <a:extLst>
                <a:ext uri="{FF2B5EF4-FFF2-40B4-BE49-F238E27FC236}">
                  <a16:creationId xmlns:a16="http://schemas.microsoft.com/office/drawing/2014/main" id="{01D8E713-B8B2-E8F2-1802-E0B2EFB66BC3}"/>
                </a:ext>
              </a:extLst>
            </p:cNvPr>
            <p:cNvSpPr/>
            <p:nvPr/>
          </p:nvSpPr>
          <p:spPr>
            <a:xfrm flipV="1">
              <a:off x="1530119" y="3513352"/>
              <a:ext cx="292830" cy="292830"/>
            </a:xfrm>
            <a:prstGeom prst="diamond">
              <a:avLst/>
            </a:prstGeom>
            <a:solidFill>
              <a:schemeClr val="accent1">
                <a:lumMod val="90000"/>
                <a:lumOff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4000">
                <a:latin typeface="Lato Light" panose="020F050202020403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08B3187-237D-A0FA-F437-0AB810E4FA60}"/>
                </a:ext>
              </a:extLst>
            </p:cNvPr>
            <p:cNvSpPr txBox="1"/>
            <p:nvPr/>
          </p:nvSpPr>
          <p:spPr>
            <a:xfrm>
              <a:off x="1924435" y="3290552"/>
              <a:ext cx="4464103" cy="7384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fr-FR" b="1">
                  <a:latin typeface="Poppins" pitchFamily="2" charset="77"/>
                  <a:cs typeface="Poppins" pitchFamily="2" charset="77"/>
                </a:rPr>
                <a:t>Consultation des résultats depuis </a:t>
              </a:r>
            </a:p>
            <a:p>
              <a:r>
                <a:rPr lang="fr-FR" b="1">
                  <a:latin typeface="Poppins" pitchFamily="2" charset="77"/>
                  <a:cs typeface="Poppins" pitchFamily="2" charset="77"/>
                </a:rPr>
                <a:t>SharePoint ou Redwood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603FC7B-0F05-F78E-CBD3-C8294901EC60}"/>
              </a:ext>
            </a:extLst>
          </p:cNvPr>
          <p:cNvGrpSpPr/>
          <p:nvPr/>
        </p:nvGrpSpPr>
        <p:grpSpPr>
          <a:xfrm>
            <a:off x="8690221" y="4136293"/>
            <a:ext cx="3525236" cy="369332"/>
            <a:chOff x="1530119" y="3448786"/>
            <a:chExt cx="3722591" cy="421959"/>
          </a:xfrm>
        </p:grpSpPr>
        <p:sp>
          <p:nvSpPr>
            <p:cNvPr id="123" name="Circle">
              <a:extLst>
                <a:ext uri="{FF2B5EF4-FFF2-40B4-BE49-F238E27FC236}">
                  <a16:creationId xmlns:a16="http://schemas.microsoft.com/office/drawing/2014/main" id="{9D8B7468-411C-6416-5818-6A058946B379}"/>
                </a:ext>
              </a:extLst>
            </p:cNvPr>
            <p:cNvSpPr/>
            <p:nvPr/>
          </p:nvSpPr>
          <p:spPr>
            <a:xfrm flipV="1">
              <a:off x="1530119" y="3513352"/>
              <a:ext cx="292830" cy="292830"/>
            </a:xfrm>
            <a:prstGeom prst="diamond">
              <a:avLst/>
            </a:prstGeom>
            <a:solidFill>
              <a:schemeClr val="accent1">
                <a:lumMod val="90000"/>
                <a:lumOff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4000">
                <a:latin typeface="Lato Light" panose="020F0502020204030203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66FC5D6-A746-B38A-60DF-683055248CF6}"/>
                </a:ext>
              </a:extLst>
            </p:cNvPr>
            <p:cNvSpPr txBox="1"/>
            <p:nvPr/>
          </p:nvSpPr>
          <p:spPr>
            <a:xfrm>
              <a:off x="1924435" y="3448786"/>
              <a:ext cx="3328275" cy="4219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b="1">
                  <a:latin typeface="Poppins" pitchFamily="2" charset="77"/>
                  <a:cs typeface="Poppins" pitchFamily="2" charset="77"/>
                </a:rPr>
                <a:t>Integration d’un chatbot 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5007714-01A7-A5EF-7CB0-5B73D75668C4}"/>
              </a:ext>
            </a:extLst>
          </p:cNvPr>
          <p:cNvGrpSpPr/>
          <p:nvPr/>
        </p:nvGrpSpPr>
        <p:grpSpPr>
          <a:xfrm>
            <a:off x="8724605" y="5796630"/>
            <a:ext cx="3164561" cy="369332"/>
            <a:chOff x="1530119" y="3448786"/>
            <a:chExt cx="3341723" cy="421959"/>
          </a:xfrm>
        </p:grpSpPr>
        <p:sp>
          <p:nvSpPr>
            <p:cNvPr id="128" name="Circle">
              <a:extLst>
                <a:ext uri="{FF2B5EF4-FFF2-40B4-BE49-F238E27FC236}">
                  <a16:creationId xmlns:a16="http://schemas.microsoft.com/office/drawing/2014/main" id="{BD307764-5138-B7F6-CC3C-EB583D1CB90E}"/>
                </a:ext>
              </a:extLst>
            </p:cNvPr>
            <p:cNvSpPr/>
            <p:nvPr/>
          </p:nvSpPr>
          <p:spPr>
            <a:xfrm flipV="1">
              <a:off x="1530119" y="3513352"/>
              <a:ext cx="292830" cy="292830"/>
            </a:xfrm>
            <a:prstGeom prst="diamond">
              <a:avLst/>
            </a:prstGeom>
            <a:solidFill>
              <a:schemeClr val="accent1">
                <a:lumMod val="90000"/>
                <a:lumOff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4000">
                <a:latin typeface="Lato Light" panose="020F0502020204030203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90F0DE7-9836-5B1E-20D7-48CA44A9C08A}"/>
                </a:ext>
              </a:extLst>
            </p:cNvPr>
            <p:cNvSpPr txBox="1"/>
            <p:nvPr/>
          </p:nvSpPr>
          <p:spPr>
            <a:xfrm>
              <a:off x="1924435" y="3448786"/>
              <a:ext cx="2947407" cy="4219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b="1">
                  <a:latin typeface="Poppins" pitchFamily="2" charset="77"/>
                  <a:cs typeface="Poppins" pitchFamily="2" charset="77"/>
                </a:rPr>
                <a:t>Dashboarding des KPI</a:t>
              </a:r>
            </a:p>
          </p:txBody>
        </p:sp>
      </p:grp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079392E-5DA0-9B7E-8885-7122804BB524}"/>
              </a:ext>
            </a:extLst>
          </p:cNvPr>
          <p:cNvSpPr txBox="1">
            <a:spLocks/>
          </p:cNvSpPr>
          <p:nvPr/>
        </p:nvSpPr>
        <p:spPr>
          <a:xfrm>
            <a:off x="552990" y="7140779"/>
            <a:ext cx="5903237" cy="13849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53"/>
              </a:spcBef>
              <a:buSzPct val="100000"/>
            </a:pPr>
            <a:r>
              <a:rPr lang="fr-FR" sz="900"/>
              <a:t>© Deloitte SAS - Confidential Document</a:t>
            </a:r>
            <a:endParaRPr lang="fr-FR" sz="9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7437D-00AC-66E7-580C-23FBA0EDC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ts val="730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30"/>
                </a:spcBef>
                <a:buSzPct val="100000"/>
              </a:pPr>
              <a:t>23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B2DF9A-1379-30EE-B7D2-9CC23DDB8443}"/>
              </a:ext>
            </a:extLst>
          </p:cNvPr>
          <p:cNvGrpSpPr/>
          <p:nvPr/>
        </p:nvGrpSpPr>
        <p:grpSpPr>
          <a:xfrm>
            <a:off x="61393" y="49662"/>
            <a:ext cx="13316978" cy="698640"/>
            <a:chOff x="0" y="36765"/>
            <a:chExt cx="12930562" cy="68230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E436B0E-A2B7-05C9-8297-883C779C8476}"/>
                </a:ext>
              </a:extLst>
            </p:cNvPr>
            <p:cNvSpPr/>
            <p:nvPr/>
          </p:nvSpPr>
          <p:spPr>
            <a:xfrm>
              <a:off x="0" y="36765"/>
              <a:ext cx="1029167" cy="68230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marL="0" lvl="0" indent="0" algn="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000" kern="1200"/>
                <a:t>Introduction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4AA3594-0668-0432-201E-302623D873A6}"/>
                </a:ext>
              </a:extLst>
            </p:cNvPr>
            <p:cNvSpPr/>
            <p:nvPr/>
          </p:nvSpPr>
          <p:spPr>
            <a:xfrm>
              <a:off x="926251" y="36765"/>
              <a:ext cx="1029167" cy="68230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000" kern="1200" dirty="0"/>
                <a:t>Formation de Deloitte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B9D5339-B17F-5482-1428-25809B5DECB6}"/>
                </a:ext>
              </a:extLst>
            </p:cNvPr>
            <p:cNvSpPr/>
            <p:nvPr/>
          </p:nvSpPr>
          <p:spPr>
            <a:xfrm>
              <a:off x="1852501" y="36765"/>
              <a:ext cx="1029167" cy="68230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000" kern="1200"/>
                <a:t>Formation IAOC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42CA0B5-7F5A-49A9-02D6-A254B89A1288}"/>
                </a:ext>
              </a:extLst>
            </p:cNvPr>
            <p:cNvSpPr/>
            <p:nvPr/>
          </p:nvSpPr>
          <p:spPr>
            <a:xfrm>
              <a:off x="2825532" y="67768"/>
              <a:ext cx="935605" cy="62027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000" kern="1200"/>
                <a:t>Formation RPA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165CFB7-EED4-F7D1-F011-7BD11F40BF78}"/>
                </a:ext>
              </a:extLst>
            </p:cNvPr>
            <p:cNvSpPr/>
            <p:nvPr/>
          </p:nvSpPr>
          <p:spPr>
            <a:xfrm>
              <a:off x="3794310" y="121603"/>
              <a:ext cx="850551" cy="51262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000" kern="1200"/>
                <a:t>UIPath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44B988-107C-A915-A887-98D3067D2FD5}"/>
                </a:ext>
              </a:extLst>
            </p:cNvPr>
            <p:cNvSpPr/>
            <p:nvPr/>
          </p:nvSpPr>
          <p:spPr>
            <a:xfrm>
              <a:off x="5506948" y="121603"/>
              <a:ext cx="850551" cy="51262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/>
                <a:t>VBA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F19B8FD-3D04-7D36-673B-B0613582C7E1}"/>
                </a:ext>
              </a:extLst>
            </p:cNvPr>
            <p:cNvSpPr/>
            <p:nvPr/>
          </p:nvSpPr>
          <p:spPr>
            <a:xfrm>
              <a:off x="6433197" y="121603"/>
              <a:ext cx="850551" cy="51262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/>
                <a:t>Power Shell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0ED59E-38CD-7A6C-191B-69EEAC7CF5BD}"/>
                </a:ext>
              </a:extLst>
            </p:cNvPr>
            <p:cNvSpPr/>
            <p:nvPr/>
          </p:nvSpPr>
          <p:spPr>
            <a:xfrm>
              <a:off x="7316919" y="67784"/>
              <a:ext cx="935605" cy="62027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/>
                <a:t>Formation BPMN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DD8E0EB-D910-FEF0-7CE8-516B77E79F5E}"/>
                </a:ext>
              </a:extLst>
            </p:cNvPr>
            <p:cNvSpPr/>
            <p:nvPr/>
          </p:nvSpPr>
          <p:spPr>
            <a:xfrm>
              <a:off x="8285697" y="121603"/>
              <a:ext cx="850551" cy="51262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950"/>
                <a:t>Camunda BPM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EC8540-C736-36B7-4131-39622E320DC8}"/>
                </a:ext>
              </a:extLst>
            </p:cNvPr>
            <p:cNvSpPr/>
            <p:nvPr/>
          </p:nvSpPr>
          <p:spPr>
            <a:xfrm>
              <a:off x="9211952" y="121603"/>
              <a:ext cx="850551" cy="51262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err="1"/>
                <a:t>Reactive</a:t>
              </a:r>
              <a:r>
                <a:rPr lang="fr-FR" sz="1000"/>
                <a:t> Prog.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FD1B31-DADF-07AF-5230-E7FA51F5D752}"/>
                </a:ext>
              </a:extLst>
            </p:cNvPr>
            <p:cNvSpPr/>
            <p:nvPr/>
          </p:nvSpPr>
          <p:spPr>
            <a:xfrm>
              <a:off x="10095674" y="67779"/>
              <a:ext cx="935605" cy="620276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/>
                <a:t>Formation Cloud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38C5E7B-6782-A640-287A-410532E96D14}"/>
                </a:ext>
              </a:extLst>
            </p:cNvPr>
            <p:cNvSpPr/>
            <p:nvPr/>
          </p:nvSpPr>
          <p:spPr>
            <a:xfrm>
              <a:off x="11103114" y="95973"/>
              <a:ext cx="773229" cy="563888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/>
                <a:t>AWS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7380F1F-DB93-4BEE-445E-0C63EAD2DF1C}"/>
                </a:ext>
              </a:extLst>
            </p:cNvPr>
            <p:cNvSpPr/>
            <p:nvPr/>
          </p:nvSpPr>
          <p:spPr>
            <a:xfrm>
              <a:off x="11901395" y="36765"/>
              <a:ext cx="1029167" cy="68230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890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Propositions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A3506-385C-4AD7-EFB6-10ECA19311A7}"/>
                </a:ext>
              </a:extLst>
            </p:cNvPr>
            <p:cNvSpPr/>
            <p:nvPr/>
          </p:nvSpPr>
          <p:spPr>
            <a:xfrm>
              <a:off x="4668936" y="117933"/>
              <a:ext cx="850551" cy="512624"/>
            </a:xfrm>
            <a:custGeom>
              <a:avLst/>
              <a:gdLst>
                <a:gd name="connsiteX0" fmla="*/ 0 w 759049"/>
                <a:gd name="connsiteY0" fmla="*/ 0 h 303619"/>
                <a:gd name="connsiteX1" fmla="*/ 607240 w 759049"/>
                <a:gd name="connsiteY1" fmla="*/ 0 h 303619"/>
                <a:gd name="connsiteX2" fmla="*/ 759049 w 759049"/>
                <a:gd name="connsiteY2" fmla="*/ 151810 h 303619"/>
                <a:gd name="connsiteX3" fmla="*/ 607240 w 759049"/>
                <a:gd name="connsiteY3" fmla="*/ 303619 h 303619"/>
                <a:gd name="connsiteX4" fmla="*/ 0 w 759049"/>
                <a:gd name="connsiteY4" fmla="*/ 303619 h 303619"/>
                <a:gd name="connsiteX5" fmla="*/ 151810 w 759049"/>
                <a:gd name="connsiteY5" fmla="*/ 151810 h 303619"/>
                <a:gd name="connsiteX6" fmla="*/ 0 w 759049"/>
                <a:gd name="connsiteY6" fmla="*/ 0 h 30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049" h="303619">
                  <a:moveTo>
                    <a:pt x="0" y="0"/>
                  </a:moveTo>
                  <a:lnTo>
                    <a:pt x="607240" y="0"/>
                  </a:lnTo>
                  <a:lnTo>
                    <a:pt x="759049" y="151810"/>
                  </a:lnTo>
                  <a:lnTo>
                    <a:pt x="607240" y="303619"/>
                  </a:lnTo>
                  <a:lnTo>
                    <a:pt x="0" y="303619"/>
                  </a:lnTo>
                  <a:lnTo>
                    <a:pt x="151810" y="15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000" tIns="8001" rIns="180000" bIns="8001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900" kern="1200"/>
                <a:t>Redwood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825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2F03B24-5911-487D-A541-83315BB92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2086" y="3189448"/>
            <a:ext cx="9215603" cy="1180779"/>
          </a:xfrm>
        </p:spPr>
        <p:txBody>
          <a:bodyPr/>
          <a:lstStyle/>
          <a:p>
            <a:r>
              <a:rPr lang="fr-FR" sz="6614" b="1"/>
              <a:t>Merci pour votre attention </a:t>
            </a:r>
            <a:endParaRPr lang="en-US" sz="6614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C73BD3-CEF3-4392-A9E1-1E6D3419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89270" y="6259396"/>
            <a:ext cx="1321543" cy="1321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23F7D1-7A7C-4DB8-9149-84C85047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05" y="223990"/>
            <a:ext cx="2692650" cy="88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031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E7A55F44-66FA-4456-8AA9-831589673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61038" y="7421176"/>
            <a:ext cx="339493" cy="138499"/>
          </a:xfrm>
        </p:spPr>
        <p:txBody>
          <a:bodyPr/>
          <a:lstStyle/>
          <a:p>
            <a:pPr>
              <a:spcBef>
                <a:spcPts val="774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774"/>
                </a:spcBef>
                <a:buSzPct val="100000"/>
              </a:pPr>
              <a:t>3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DA1657-B352-4086-ACE4-8C8E7EC2E633}"/>
              </a:ext>
            </a:extLst>
          </p:cNvPr>
          <p:cNvGrpSpPr/>
          <p:nvPr/>
        </p:nvGrpSpPr>
        <p:grpSpPr>
          <a:xfrm flipV="1">
            <a:off x="1387865" y="6987224"/>
            <a:ext cx="10691532" cy="102278"/>
            <a:chOff x="606161" y="2106824"/>
            <a:chExt cx="6205940" cy="12411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1E3CCB-7315-41A4-9AA8-C06E08D03D0B}"/>
                </a:ext>
              </a:extLst>
            </p:cNvPr>
            <p:cNvSpPr/>
            <p:nvPr userDrawn="1"/>
          </p:nvSpPr>
          <p:spPr>
            <a:xfrm>
              <a:off x="606161" y="2106824"/>
              <a:ext cx="1241188" cy="1241188"/>
            </a:xfrm>
            <a:prstGeom prst="rect">
              <a:avLst/>
            </a:prstGeom>
            <a:solidFill>
              <a:srgbClr val="00768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80187" tIns="40093" rIns="80187" bIns="40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3558">
                <a:defRPr/>
              </a:pPr>
              <a:endParaRPr lang="en-US" sz="3771" kern="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745F9C-FF1F-4472-B83B-F99FF1BC467E}"/>
                </a:ext>
              </a:extLst>
            </p:cNvPr>
            <p:cNvSpPr/>
            <p:nvPr userDrawn="1"/>
          </p:nvSpPr>
          <p:spPr>
            <a:xfrm>
              <a:off x="1847349" y="2106824"/>
              <a:ext cx="1241188" cy="1241188"/>
            </a:xfrm>
            <a:prstGeom prst="rect">
              <a:avLst/>
            </a:prstGeom>
            <a:solidFill>
              <a:srgbClr val="0097A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80187" tIns="40093" rIns="80187" bIns="40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3558">
                <a:defRPr/>
              </a:pPr>
              <a:endParaRPr lang="en-US" sz="3771" kern="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A2FF9D-990B-47D8-987F-166DE4B44128}"/>
                </a:ext>
              </a:extLst>
            </p:cNvPr>
            <p:cNvSpPr/>
            <p:nvPr userDrawn="1"/>
          </p:nvSpPr>
          <p:spPr>
            <a:xfrm>
              <a:off x="3088537" y="2106824"/>
              <a:ext cx="1241188" cy="1241188"/>
            </a:xfrm>
            <a:prstGeom prst="rect">
              <a:avLst/>
            </a:prstGeom>
            <a:solidFill>
              <a:srgbClr val="00ABAB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80187" tIns="40093" rIns="80187" bIns="40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3558">
                <a:defRPr/>
              </a:pPr>
              <a:endParaRPr lang="en-US" sz="3771" kern="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5BC58E-36F6-468D-AFCD-669AA4A6E8FA}"/>
                </a:ext>
              </a:extLst>
            </p:cNvPr>
            <p:cNvSpPr/>
            <p:nvPr userDrawn="1"/>
          </p:nvSpPr>
          <p:spPr>
            <a:xfrm>
              <a:off x="4329725" y="2106824"/>
              <a:ext cx="1241188" cy="1241188"/>
            </a:xfrm>
            <a:prstGeom prst="rect">
              <a:avLst/>
            </a:prstGeom>
            <a:solidFill>
              <a:srgbClr val="009A4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80187" tIns="40093" rIns="80187" bIns="40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3558">
                <a:defRPr/>
              </a:pPr>
              <a:endParaRPr lang="en-US" sz="3771" kern="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B3CFF9-82DA-4340-9048-D5D324E4A687}"/>
                </a:ext>
              </a:extLst>
            </p:cNvPr>
            <p:cNvSpPr/>
            <p:nvPr userDrawn="1"/>
          </p:nvSpPr>
          <p:spPr>
            <a:xfrm>
              <a:off x="5570913" y="2106824"/>
              <a:ext cx="1241188" cy="1241188"/>
            </a:xfrm>
            <a:prstGeom prst="rect">
              <a:avLst/>
            </a:prstGeom>
            <a:solidFill>
              <a:srgbClr val="43B02A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80187" tIns="40093" rIns="80187" bIns="40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3558">
                <a:defRPr/>
              </a:pPr>
              <a:endParaRPr lang="en-US" sz="3771" kern="0">
                <a:solidFill>
                  <a:srgbClr val="FFFFFF"/>
                </a:solidFill>
                <a:latin typeface="Open Sans Light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92B7E6-30AC-47CD-8B89-6ADD16DE4E2F}"/>
              </a:ext>
            </a:extLst>
          </p:cNvPr>
          <p:cNvSpPr/>
          <p:nvPr/>
        </p:nvSpPr>
        <p:spPr>
          <a:xfrm>
            <a:off x="1842767" y="2115548"/>
            <a:ext cx="1516250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0098" tIns="40051" rIns="80098" bIns="40051" rtlCol="0" anchor="ctr"/>
          <a:lstStyle/>
          <a:p>
            <a:endParaRPr lang="en-US" sz="2400">
              <a:solidFill>
                <a:schemeClr val="accent2"/>
              </a:solidFill>
              <a:latin typeface="Open Sans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727120-95CD-4626-9C82-6C019444AA96}"/>
              </a:ext>
            </a:extLst>
          </p:cNvPr>
          <p:cNvSpPr/>
          <p:nvPr/>
        </p:nvSpPr>
        <p:spPr>
          <a:xfrm>
            <a:off x="1842768" y="2227560"/>
            <a:ext cx="151625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fr-FR" sz="1600" b="1"/>
              <a:t>Deloitte en France et </a:t>
            </a:r>
            <a:br>
              <a:rPr lang="fr-FR" sz="1600" b="1"/>
            </a:br>
            <a:r>
              <a:rPr lang="fr-FR" sz="1600" b="1"/>
              <a:t>dans le monde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88E356-6D82-42E5-A7DB-4E89E2E2FA5E}"/>
              </a:ext>
            </a:extLst>
          </p:cNvPr>
          <p:cNvCxnSpPr>
            <a:cxnSpLocks/>
          </p:cNvCxnSpPr>
          <p:nvPr/>
        </p:nvCxnSpPr>
        <p:spPr>
          <a:xfrm flipH="1">
            <a:off x="6868084" y="1980359"/>
            <a:ext cx="2864596" cy="1894"/>
          </a:xfrm>
          <a:prstGeom prst="line">
            <a:avLst/>
          </a:prstGeom>
          <a:ln w="19050" cap="rnd">
            <a:solidFill>
              <a:srgbClr val="00A3E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41BECF5-8B9F-445B-9002-CB627F62A56A}"/>
              </a:ext>
            </a:extLst>
          </p:cNvPr>
          <p:cNvGrpSpPr/>
          <p:nvPr/>
        </p:nvGrpSpPr>
        <p:grpSpPr>
          <a:xfrm>
            <a:off x="5924727" y="1829677"/>
            <a:ext cx="1748215" cy="1746308"/>
            <a:chOff x="4363021" y="1830052"/>
            <a:chExt cx="1748215" cy="1746308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F6FE332-59DF-4FE6-8A81-7E61CF090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3021" y="1830052"/>
              <a:ext cx="1748215" cy="1746308"/>
            </a:xfrm>
            <a:custGeom>
              <a:avLst/>
              <a:gdLst>
                <a:gd name="T0" fmla="*/ 712 w 1505"/>
                <a:gd name="T1" fmla="*/ 12 h 1500"/>
                <a:gd name="T2" fmla="*/ 630 w 1505"/>
                <a:gd name="T3" fmla="*/ 212 h 1500"/>
                <a:gd name="T4" fmla="*/ 458 w 1505"/>
                <a:gd name="T5" fmla="*/ 262 h 1500"/>
                <a:gd name="T6" fmla="*/ 421 w 1505"/>
                <a:gd name="T7" fmla="*/ 402 h 1500"/>
                <a:gd name="T8" fmla="*/ 365 w 1505"/>
                <a:gd name="T9" fmla="*/ 558 h 1500"/>
                <a:gd name="T10" fmla="*/ 493 w 1505"/>
                <a:gd name="T11" fmla="*/ 814 h 1500"/>
                <a:gd name="T12" fmla="*/ 590 w 1505"/>
                <a:gd name="T13" fmla="*/ 1120 h 1500"/>
                <a:gd name="T14" fmla="*/ 816 w 1505"/>
                <a:gd name="T15" fmla="*/ 1076 h 1500"/>
                <a:gd name="T16" fmla="*/ 942 w 1505"/>
                <a:gd name="T17" fmla="*/ 1075 h 1500"/>
                <a:gd name="T18" fmla="*/ 910 w 1505"/>
                <a:gd name="T19" fmla="*/ 961 h 1500"/>
                <a:gd name="T20" fmla="*/ 919 w 1505"/>
                <a:gd name="T21" fmla="*/ 855 h 1500"/>
                <a:gd name="T22" fmla="*/ 1109 w 1505"/>
                <a:gd name="T23" fmla="*/ 646 h 1500"/>
                <a:gd name="T24" fmla="*/ 1324 w 1505"/>
                <a:gd name="T25" fmla="*/ 775 h 1500"/>
                <a:gd name="T26" fmla="*/ 1104 w 1505"/>
                <a:gd name="T27" fmla="*/ 626 h 1500"/>
                <a:gd name="T28" fmla="*/ 988 w 1505"/>
                <a:gd name="T29" fmla="*/ 637 h 1500"/>
                <a:gd name="T30" fmla="*/ 948 w 1505"/>
                <a:gd name="T31" fmla="*/ 791 h 1500"/>
                <a:gd name="T32" fmla="*/ 786 w 1505"/>
                <a:gd name="T33" fmla="*/ 630 h 1500"/>
                <a:gd name="T34" fmla="*/ 906 w 1505"/>
                <a:gd name="T35" fmla="*/ 821 h 1500"/>
                <a:gd name="T36" fmla="*/ 833 w 1505"/>
                <a:gd name="T37" fmla="*/ 1027 h 1500"/>
                <a:gd name="T38" fmla="*/ 607 w 1505"/>
                <a:gd name="T39" fmla="*/ 1078 h 1500"/>
                <a:gd name="T40" fmla="*/ 386 w 1505"/>
                <a:gd name="T41" fmla="*/ 761 h 1500"/>
                <a:gd name="T42" fmla="*/ 507 w 1505"/>
                <a:gd name="T43" fmla="*/ 479 h 1500"/>
                <a:gd name="T44" fmla="*/ 912 w 1505"/>
                <a:gd name="T45" fmla="*/ 463 h 1500"/>
                <a:gd name="T46" fmla="*/ 569 w 1505"/>
                <a:gd name="T47" fmla="*/ 425 h 1500"/>
                <a:gd name="T48" fmla="*/ 446 w 1505"/>
                <a:gd name="T49" fmla="*/ 427 h 1500"/>
                <a:gd name="T50" fmla="*/ 525 w 1505"/>
                <a:gd name="T51" fmla="*/ 294 h 1500"/>
                <a:gd name="T52" fmla="*/ 490 w 1505"/>
                <a:gd name="T53" fmla="*/ 218 h 1500"/>
                <a:gd name="T54" fmla="*/ 659 w 1505"/>
                <a:gd name="T55" fmla="*/ 228 h 1500"/>
                <a:gd name="T56" fmla="*/ 810 w 1505"/>
                <a:gd name="T57" fmla="*/ 98 h 1500"/>
                <a:gd name="T58" fmla="*/ 661 w 1505"/>
                <a:gd name="T59" fmla="*/ 207 h 1500"/>
                <a:gd name="T60" fmla="*/ 751 w 1505"/>
                <a:gd name="T61" fmla="*/ 26 h 1500"/>
                <a:gd name="T62" fmla="*/ 1179 w 1505"/>
                <a:gd name="T63" fmla="*/ 171 h 1500"/>
                <a:gd name="T64" fmla="*/ 568 w 1505"/>
                <a:gd name="T65" fmla="*/ 1406 h 1500"/>
                <a:gd name="T66" fmla="*/ 499 w 1505"/>
                <a:gd name="T67" fmla="*/ 63 h 1500"/>
                <a:gd name="T68" fmla="*/ 435 w 1505"/>
                <a:gd name="T69" fmla="*/ 1380 h 1500"/>
                <a:gd name="T70" fmla="*/ 1079 w 1505"/>
                <a:gd name="T71" fmla="*/ 630 h 1500"/>
                <a:gd name="T72" fmla="*/ 1018 w 1505"/>
                <a:gd name="T73" fmla="*/ 581 h 1500"/>
                <a:gd name="T74" fmla="*/ 799 w 1505"/>
                <a:gd name="T75" fmla="*/ 648 h 1500"/>
                <a:gd name="T76" fmla="*/ 799 w 1505"/>
                <a:gd name="T77" fmla="*/ 648 h 1500"/>
                <a:gd name="T78" fmla="*/ 941 w 1505"/>
                <a:gd name="T79" fmla="*/ 1023 h 1500"/>
                <a:gd name="T80" fmla="*/ 916 w 1505"/>
                <a:gd name="T81" fmla="*/ 980 h 1500"/>
                <a:gd name="T82" fmla="*/ 902 w 1505"/>
                <a:gd name="T83" fmla="*/ 438 h 1500"/>
                <a:gd name="T84" fmla="*/ 531 w 1505"/>
                <a:gd name="T85" fmla="*/ 466 h 1500"/>
                <a:gd name="T86" fmla="*/ 773 w 1505"/>
                <a:gd name="T87" fmla="*/ 118 h 1500"/>
                <a:gd name="T88" fmla="*/ 687 w 1505"/>
                <a:gd name="T89" fmla="*/ 215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05" h="1500">
                  <a:moveTo>
                    <a:pt x="1451" y="573"/>
                  </a:moveTo>
                  <a:cubicBezTo>
                    <a:pt x="1388" y="277"/>
                    <a:pt x="1139" y="47"/>
                    <a:pt x="839" y="7"/>
                  </a:cubicBezTo>
                  <a:cubicBezTo>
                    <a:pt x="798" y="1"/>
                    <a:pt x="752" y="0"/>
                    <a:pt x="712" y="12"/>
                  </a:cubicBezTo>
                  <a:cubicBezTo>
                    <a:pt x="676" y="23"/>
                    <a:pt x="634" y="37"/>
                    <a:pt x="607" y="64"/>
                  </a:cubicBezTo>
                  <a:cubicBezTo>
                    <a:pt x="582" y="87"/>
                    <a:pt x="577" y="123"/>
                    <a:pt x="588" y="155"/>
                  </a:cubicBezTo>
                  <a:cubicBezTo>
                    <a:pt x="596" y="179"/>
                    <a:pt x="611" y="198"/>
                    <a:pt x="630" y="212"/>
                  </a:cubicBezTo>
                  <a:cubicBezTo>
                    <a:pt x="607" y="212"/>
                    <a:pt x="582" y="206"/>
                    <a:pt x="561" y="202"/>
                  </a:cubicBezTo>
                  <a:cubicBezTo>
                    <a:pt x="531" y="197"/>
                    <a:pt x="492" y="189"/>
                    <a:pt x="465" y="207"/>
                  </a:cubicBezTo>
                  <a:cubicBezTo>
                    <a:pt x="446" y="219"/>
                    <a:pt x="432" y="249"/>
                    <a:pt x="458" y="262"/>
                  </a:cubicBezTo>
                  <a:cubicBezTo>
                    <a:pt x="473" y="270"/>
                    <a:pt x="491" y="262"/>
                    <a:pt x="501" y="278"/>
                  </a:cubicBezTo>
                  <a:cubicBezTo>
                    <a:pt x="510" y="293"/>
                    <a:pt x="504" y="315"/>
                    <a:pt x="495" y="328"/>
                  </a:cubicBezTo>
                  <a:cubicBezTo>
                    <a:pt x="475" y="355"/>
                    <a:pt x="433" y="369"/>
                    <a:pt x="421" y="402"/>
                  </a:cubicBezTo>
                  <a:cubicBezTo>
                    <a:pt x="408" y="435"/>
                    <a:pt x="448" y="453"/>
                    <a:pt x="471" y="464"/>
                  </a:cubicBezTo>
                  <a:cubicBezTo>
                    <a:pt x="475" y="466"/>
                    <a:pt x="479" y="468"/>
                    <a:pt x="483" y="469"/>
                  </a:cubicBezTo>
                  <a:cubicBezTo>
                    <a:pt x="439" y="493"/>
                    <a:pt x="397" y="521"/>
                    <a:pt x="365" y="558"/>
                  </a:cubicBezTo>
                  <a:cubicBezTo>
                    <a:pt x="319" y="611"/>
                    <a:pt x="298" y="691"/>
                    <a:pt x="345" y="751"/>
                  </a:cubicBezTo>
                  <a:cubicBezTo>
                    <a:pt x="367" y="780"/>
                    <a:pt x="398" y="789"/>
                    <a:pt x="433" y="794"/>
                  </a:cubicBezTo>
                  <a:cubicBezTo>
                    <a:pt x="454" y="797"/>
                    <a:pt x="475" y="801"/>
                    <a:pt x="493" y="814"/>
                  </a:cubicBezTo>
                  <a:cubicBezTo>
                    <a:pt x="510" y="827"/>
                    <a:pt x="522" y="845"/>
                    <a:pt x="532" y="864"/>
                  </a:cubicBezTo>
                  <a:cubicBezTo>
                    <a:pt x="553" y="904"/>
                    <a:pt x="568" y="948"/>
                    <a:pt x="577" y="992"/>
                  </a:cubicBezTo>
                  <a:cubicBezTo>
                    <a:pt x="586" y="1035"/>
                    <a:pt x="584" y="1077"/>
                    <a:pt x="590" y="1120"/>
                  </a:cubicBezTo>
                  <a:cubicBezTo>
                    <a:pt x="595" y="1153"/>
                    <a:pt x="609" y="1184"/>
                    <a:pt x="639" y="1200"/>
                  </a:cubicBezTo>
                  <a:cubicBezTo>
                    <a:pt x="671" y="1218"/>
                    <a:pt x="700" y="1205"/>
                    <a:pt x="723" y="1180"/>
                  </a:cubicBezTo>
                  <a:cubicBezTo>
                    <a:pt x="754" y="1146"/>
                    <a:pt x="785" y="1111"/>
                    <a:pt x="816" y="1076"/>
                  </a:cubicBezTo>
                  <a:cubicBezTo>
                    <a:pt x="826" y="1065"/>
                    <a:pt x="836" y="1054"/>
                    <a:pt x="846" y="1043"/>
                  </a:cubicBezTo>
                  <a:cubicBezTo>
                    <a:pt x="847" y="1068"/>
                    <a:pt x="853" y="1094"/>
                    <a:pt x="880" y="1100"/>
                  </a:cubicBezTo>
                  <a:cubicBezTo>
                    <a:pt x="904" y="1106"/>
                    <a:pt x="928" y="1094"/>
                    <a:pt x="942" y="1075"/>
                  </a:cubicBezTo>
                  <a:cubicBezTo>
                    <a:pt x="950" y="1063"/>
                    <a:pt x="955" y="1048"/>
                    <a:pt x="959" y="1034"/>
                  </a:cubicBezTo>
                  <a:cubicBezTo>
                    <a:pt x="963" y="1019"/>
                    <a:pt x="969" y="1001"/>
                    <a:pt x="964" y="986"/>
                  </a:cubicBezTo>
                  <a:cubicBezTo>
                    <a:pt x="956" y="965"/>
                    <a:pt x="930" y="956"/>
                    <a:pt x="910" y="961"/>
                  </a:cubicBezTo>
                  <a:cubicBezTo>
                    <a:pt x="894" y="965"/>
                    <a:pt x="880" y="975"/>
                    <a:pt x="868" y="987"/>
                  </a:cubicBezTo>
                  <a:cubicBezTo>
                    <a:pt x="869" y="984"/>
                    <a:pt x="869" y="982"/>
                    <a:pt x="869" y="980"/>
                  </a:cubicBezTo>
                  <a:cubicBezTo>
                    <a:pt x="878" y="935"/>
                    <a:pt x="905" y="898"/>
                    <a:pt x="919" y="855"/>
                  </a:cubicBezTo>
                  <a:cubicBezTo>
                    <a:pt x="923" y="841"/>
                    <a:pt x="926" y="826"/>
                    <a:pt x="927" y="810"/>
                  </a:cubicBezTo>
                  <a:cubicBezTo>
                    <a:pt x="999" y="818"/>
                    <a:pt x="1074" y="780"/>
                    <a:pt x="1102" y="710"/>
                  </a:cubicBezTo>
                  <a:cubicBezTo>
                    <a:pt x="1110" y="690"/>
                    <a:pt x="1113" y="667"/>
                    <a:pt x="1109" y="646"/>
                  </a:cubicBezTo>
                  <a:cubicBezTo>
                    <a:pt x="1112" y="645"/>
                    <a:pt x="1114" y="644"/>
                    <a:pt x="1117" y="644"/>
                  </a:cubicBezTo>
                  <a:cubicBezTo>
                    <a:pt x="1166" y="634"/>
                    <a:pt x="1221" y="616"/>
                    <a:pt x="1270" y="638"/>
                  </a:cubicBezTo>
                  <a:cubicBezTo>
                    <a:pt x="1322" y="663"/>
                    <a:pt x="1324" y="725"/>
                    <a:pt x="1324" y="775"/>
                  </a:cubicBezTo>
                  <a:cubicBezTo>
                    <a:pt x="1324" y="788"/>
                    <a:pt x="1344" y="788"/>
                    <a:pt x="1344" y="775"/>
                  </a:cubicBezTo>
                  <a:cubicBezTo>
                    <a:pt x="1344" y="715"/>
                    <a:pt x="1338" y="646"/>
                    <a:pt x="1275" y="619"/>
                  </a:cubicBezTo>
                  <a:cubicBezTo>
                    <a:pt x="1219" y="595"/>
                    <a:pt x="1161" y="616"/>
                    <a:pt x="1104" y="626"/>
                  </a:cubicBezTo>
                  <a:cubicBezTo>
                    <a:pt x="1101" y="617"/>
                    <a:pt x="1096" y="608"/>
                    <a:pt x="1090" y="599"/>
                  </a:cubicBezTo>
                  <a:cubicBezTo>
                    <a:pt x="1070" y="572"/>
                    <a:pt x="1030" y="549"/>
                    <a:pt x="996" y="567"/>
                  </a:cubicBezTo>
                  <a:cubicBezTo>
                    <a:pt x="970" y="580"/>
                    <a:pt x="961" y="619"/>
                    <a:pt x="988" y="637"/>
                  </a:cubicBezTo>
                  <a:cubicBezTo>
                    <a:pt x="1016" y="656"/>
                    <a:pt x="1055" y="654"/>
                    <a:pt x="1090" y="649"/>
                  </a:cubicBezTo>
                  <a:cubicBezTo>
                    <a:pt x="1090" y="650"/>
                    <a:pt x="1090" y="652"/>
                    <a:pt x="1090" y="653"/>
                  </a:cubicBezTo>
                  <a:cubicBezTo>
                    <a:pt x="1099" y="732"/>
                    <a:pt x="1020" y="791"/>
                    <a:pt x="948" y="791"/>
                  </a:cubicBezTo>
                  <a:cubicBezTo>
                    <a:pt x="941" y="791"/>
                    <a:pt x="934" y="791"/>
                    <a:pt x="927" y="790"/>
                  </a:cubicBezTo>
                  <a:cubicBezTo>
                    <a:pt x="927" y="778"/>
                    <a:pt x="925" y="765"/>
                    <a:pt x="923" y="753"/>
                  </a:cubicBezTo>
                  <a:cubicBezTo>
                    <a:pt x="909" y="693"/>
                    <a:pt x="857" y="615"/>
                    <a:pt x="786" y="630"/>
                  </a:cubicBezTo>
                  <a:cubicBezTo>
                    <a:pt x="782" y="631"/>
                    <a:pt x="779" y="635"/>
                    <a:pt x="779" y="640"/>
                  </a:cubicBezTo>
                  <a:cubicBezTo>
                    <a:pt x="779" y="716"/>
                    <a:pt x="832" y="789"/>
                    <a:pt x="907" y="807"/>
                  </a:cubicBezTo>
                  <a:cubicBezTo>
                    <a:pt x="907" y="812"/>
                    <a:pt x="907" y="817"/>
                    <a:pt x="906" y="821"/>
                  </a:cubicBezTo>
                  <a:cubicBezTo>
                    <a:pt x="901" y="860"/>
                    <a:pt x="879" y="892"/>
                    <a:pt x="865" y="927"/>
                  </a:cubicBezTo>
                  <a:cubicBezTo>
                    <a:pt x="853" y="954"/>
                    <a:pt x="847" y="983"/>
                    <a:pt x="845" y="1013"/>
                  </a:cubicBezTo>
                  <a:cubicBezTo>
                    <a:pt x="841" y="1018"/>
                    <a:pt x="837" y="1023"/>
                    <a:pt x="833" y="1027"/>
                  </a:cubicBezTo>
                  <a:cubicBezTo>
                    <a:pt x="803" y="1060"/>
                    <a:pt x="774" y="1093"/>
                    <a:pt x="744" y="1126"/>
                  </a:cubicBezTo>
                  <a:cubicBezTo>
                    <a:pt x="720" y="1153"/>
                    <a:pt x="688" y="1206"/>
                    <a:pt x="647" y="1182"/>
                  </a:cubicBezTo>
                  <a:cubicBezTo>
                    <a:pt x="610" y="1161"/>
                    <a:pt x="609" y="1115"/>
                    <a:pt x="607" y="1078"/>
                  </a:cubicBezTo>
                  <a:cubicBezTo>
                    <a:pt x="604" y="1002"/>
                    <a:pt x="587" y="927"/>
                    <a:pt x="552" y="859"/>
                  </a:cubicBezTo>
                  <a:cubicBezTo>
                    <a:pt x="537" y="831"/>
                    <a:pt x="518" y="802"/>
                    <a:pt x="488" y="788"/>
                  </a:cubicBezTo>
                  <a:cubicBezTo>
                    <a:pt x="456" y="772"/>
                    <a:pt x="418" y="778"/>
                    <a:pt x="386" y="761"/>
                  </a:cubicBezTo>
                  <a:cubicBezTo>
                    <a:pt x="354" y="743"/>
                    <a:pt x="337" y="706"/>
                    <a:pt x="338" y="670"/>
                  </a:cubicBezTo>
                  <a:cubicBezTo>
                    <a:pt x="339" y="628"/>
                    <a:pt x="361" y="590"/>
                    <a:pt x="390" y="560"/>
                  </a:cubicBezTo>
                  <a:cubicBezTo>
                    <a:pt x="423" y="527"/>
                    <a:pt x="464" y="502"/>
                    <a:pt x="507" y="479"/>
                  </a:cubicBezTo>
                  <a:cubicBezTo>
                    <a:pt x="573" y="504"/>
                    <a:pt x="643" y="517"/>
                    <a:pt x="713" y="517"/>
                  </a:cubicBezTo>
                  <a:cubicBezTo>
                    <a:pt x="754" y="518"/>
                    <a:pt x="796" y="514"/>
                    <a:pt x="836" y="505"/>
                  </a:cubicBezTo>
                  <a:cubicBezTo>
                    <a:pt x="864" y="499"/>
                    <a:pt x="895" y="488"/>
                    <a:pt x="912" y="463"/>
                  </a:cubicBezTo>
                  <a:cubicBezTo>
                    <a:pt x="929" y="439"/>
                    <a:pt x="925" y="409"/>
                    <a:pt x="907" y="387"/>
                  </a:cubicBezTo>
                  <a:cubicBezTo>
                    <a:pt x="883" y="357"/>
                    <a:pt x="843" y="351"/>
                    <a:pt x="807" y="352"/>
                  </a:cubicBezTo>
                  <a:cubicBezTo>
                    <a:pt x="723" y="355"/>
                    <a:pt x="643" y="387"/>
                    <a:pt x="569" y="425"/>
                  </a:cubicBezTo>
                  <a:cubicBezTo>
                    <a:pt x="549" y="436"/>
                    <a:pt x="527" y="446"/>
                    <a:pt x="506" y="457"/>
                  </a:cubicBezTo>
                  <a:cubicBezTo>
                    <a:pt x="493" y="452"/>
                    <a:pt x="481" y="447"/>
                    <a:pt x="469" y="441"/>
                  </a:cubicBezTo>
                  <a:cubicBezTo>
                    <a:pt x="461" y="437"/>
                    <a:pt x="452" y="433"/>
                    <a:pt x="446" y="427"/>
                  </a:cubicBezTo>
                  <a:cubicBezTo>
                    <a:pt x="434" y="415"/>
                    <a:pt x="443" y="402"/>
                    <a:pt x="452" y="393"/>
                  </a:cubicBezTo>
                  <a:cubicBezTo>
                    <a:pt x="464" y="380"/>
                    <a:pt x="479" y="371"/>
                    <a:pt x="491" y="360"/>
                  </a:cubicBezTo>
                  <a:cubicBezTo>
                    <a:pt x="511" y="343"/>
                    <a:pt x="526" y="321"/>
                    <a:pt x="525" y="294"/>
                  </a:cubicBezTo>
                  <a:cubicBezTo>
                    <a:pt x="524" y="271"/>
                    <a:pt x="511" y="251"/>
                    <a:pt x="488" y="248"/>
                  </a:cubicBezTo>
                  <a:cubicBezTo>
                    <a:pt x="479" y="246"/>
                    <a:pt x="463" y="250"/>
                    <a:pt x="466" y="233"/>
                  </a:cubicBezTo>
                  <a:cubicBezTo>
                    <a:pt x="468" y="225"/>
                    <a:pt x="483" y="219"/>
                    <a:pt x="490" y="218"/>
                  </a:cubicBezTo>
                  <a:cubicBezTo>
                    <a:pt x="508" y="214"/>
                    <a:pt x="528" y="217"/>
                    <a:pt x="546" y="220"/>
                  </a:cubicBezTo>
                  <a:cubicBezTo>
                    <a:pt x="577" y="224"/>
                    <a:pt x="608" y="233"/>
                    <a:pt x="640" y="231"/>
                  </a:cubicBezTo>
                  <a:cubicBezTo>
                    <a:pt x="647" y="230"/>
                    <a:pt x="653" y="229"/>
                    <a:pt x="659" y="228"/>
                  </a:cubicBezTo>
                  <a:cubicBezTo>
                    <a:pt x="688" y="239"/>
                    <a:pt x="720" y="240"/>
                    <a:pt x="749" y="231"/>
                  </a:cubicBezTo>
                  <a:cubicBezTo>
                    <a:pt x="781" y="220"/>
                    <a:pt x="811" y="198"/>
                    <a:pt x="827" y="168"/>
                  </a:cubicBezTo>
                  <a:cubicBezTo>
                    <a:pt x="840" y="144"/>
                    <a:pt x="839" y="110"/>
                    <a:pt x="810" y="98"/>
                  </a:cubicBezTo>
                  <a:cubicBezTo>
                    <a:pt x="786" y="88"/>
                    <a:pt x="757" y="99"/>
                    <a:pt x="739" y="116"/>
                  </a:cubicBezTo>
                  <a:cubicBezTo>
                    <a:pt x="712" y="142"/>
                    <a:pt x="705" y="184"/>
                    <a:pt x="671" y="202"/>
                  </a:cubicBezTo>
                  <a:cubicBezTo>
                    <a:pt x="668" y="204"/>
                    <a:pt x="664" y="205"/>
                    <a:pt x="661" y="207"/>
                  </a:cubicBezTo>
                  <a:cubicBezTo>
                    <a:pt x="634" y="194"/>
                    <a:pt x="612" y="170"/>
                    <a:pt x="605" y="140"/>
                  </a:cubicBezTo>
                  <a:cubicBezTo>
                    <a:pt x="593" y="92"/>
                    <a:pt x="629" y="67"/>
                    <a:pt x="668" y="50"/>
                  </a:cubicBezTo>
                  <a:cubicBezTo>
                    <a:pt x="695" y="38"/>
                    <a:pt x="722" y="28"/>
                    <a:pt x="751" y="26"/>
                  </a:cubicBezTo>
                  <a:cubicBezTo>
                    <a:pt x="767" y="25"/>
                    <a:pt x="784" y="22"/>
                    <a:pt x="800" y="23"/>
                  </a:cubicBezTo>
                  <a:cubicBezTo>
                    <a:pt x="865" y="23"/>
                    <a:pt x="935" y="44"/>
                    <a:pt x="995" y="67"/>
                  </a:cubicBezTo>
                  <a:cubicBezTo>
                    <a:pt x="1061" y="92"/>
                    <a:pt x="1123" y="127"/>
                    <a:pt x="1179" y="171"/>
                  </a:cubicBezTo>
                  <a:cubicBezTo>
                    <a:pt x="1290" y="259"/>
                    <a:pt x="1373" y="380"/>
                    <a:pt x="1415" y="516"/>
                  </a:cubicBezTo>
                  <a:cubicBezTo>
                    <a:pt x="1487" y="747"/>
                    <a:pt x="1432" y="1006"/>
                    <a:pt x="1273" y="1188"/>
                  </a:cubicBezTo>
                  <a:cubicBezTo>
                    <a:pt x="1100" y="1386"/>
                    <a:pt x="823" y="1472"/>
                    <a:pt x="568" y="1406"/>
                  </a:cubicBezTo>
                  <a:cubicBezTo>
                    <a:pt x="313" y="1341"/>
                    <a:pt x="110" y="1132"/>
                    <a:pt x="55" y="874"/>
                  </a:cubicBezTo>
                  <a:cubicBezTo>
                    <a:pt x="0" y="620"/>
                    <a:pt x="92" y="352"/>
                    <a:pt x="290" y="185"/>
                  </a:cubicBezTo>
                  <a:cubicBezTo>
                    <a:pt x="352" y="133"/>
                    <a:pt x="423" y="92"/>
                    <a:pt x="499" y="63"/>
                  </a:cubicBezTo>
                  <a:cubicBezTo>
                    <a:pt x="511" y="59"/>
                    <a:pt x="506" y="40"/>
                    <a:pt x="494" y="44"/>
                  </a:cubicBezTo>
                  <a:cubicBezTo>
                    <a:pt x="214" y="148"/>
                    <a:pt x="22" y="417"/>
                    <a:pt x="19" y="716"/>
                  </a:cubicBezTo>
                  <a:cubicBezTo>
                    <a:pt x="16" y="997"/>
                    <a:pt x="181" y="1261"/>
                    <a:pt x="435" y="1380"/>
                  </a:cubicBezTo>
                  <a:cubicBezTo>
                    <a:pt x="692" y="1500"/>
                    <a:pt x="1003" y="1457"/>
                    <a:pt x="1218" y="1271"/>
                  </a:cubicBezTo>
                  <a:cubicBezTo>
                    <a:pt x="1415" y="1100"/>
                    <a:pt x="1505" y="828"/>
                    <a:pt x="1451" y="573"/>
                  </a:cubicBezTo>
                  <a:close/>
                  <a:moveTo>
                    <a:pt x="1079" y="630"/>
                  </a:moveTo>
                  <a:cubicBezTo>
                    <a:pt x="1060" y="633"/>
                    <a:pt x="1039" y="633"/>
                    <a:pt x="1020" y="628"/>
                  </a:cubicBezTo>
                  <a:cubicBezTo>
                    <a:pt x="1009" y="625"/>
                    <a:pt x="992" y="621"/>
                    <a:pt x="992" y="607"/>
                  </a:cubicBezTo>
                  <a:cubicBezTo>
                    <a:pt x="991" y="592"/>
                    <a:pt x="1004" y="582"/>
                    <a:pt x="1018" y="581"/>
                  </a:cubicBezTo>
                  <a:cubicBezTo>
                    <a:pt x="1048" y="578"/>
                    <a:pt x="1073" y="602"/>
                    <a:pt x="1084" y="630"/>
                  </a:cubicBezTo>
                  <a:cubicBezTo>
                    <a:pt x="1082" y="630"/>
                    <a:pt x="1081" y="630"/>
                    <a:pt x="1079" y="630"/>
                  </a:cubicBezTo>
                  <a:close/>
                  <a:moveTo>
                    <a:pt x="799" y="648"/>
                  </a:moveTo>
                  <a:cubicBezTo>
                    <a:pt x="839" y="645"/>
                    <a:pt x="871" y="682"/>
                    <a:pt x="887" y="714"/>
                  </a:cubicBezTo>
                  <a:cubicBezTo>
                    <a:pt x="899" y="736"/>
                    <a:pt x="906" y="761"/>
                    <a:pt x="907" y="786"/>
                  </a:cubicBezTo>
                  <a:cubicBezTo>
                    <a:pt x="847" y="769"/>
                    <a:pt x="803" y="712"/>
                    <a:pt x="799" y="648"/>
                  </a:cubicBezTo>
                  <a:close/>
                  <a:moveTo>
                    <a:pt x="916" y="980"/>
                  </a:moveTo>
                  <a:cubicBezTo>
                    <a:pt x="925" y="979"/>
                    <a:pt x="938" y="981"/>
                    <a:pt x="943" y="990"/>
                  </a:cubicBezTo>
                  <a:cubicBezTo>
                    <a:pt x="949" y="999"/>
                    <a:pt x="944" y="1013"/>
                    <a:pt x="941" y="1023"/>
                  </a:cubicBezTo>
                  <a:cubicBezTo>
                    <a:pt x="936" y="1044"/>
                    <a:pt x="929" y="1070"/>
                    <a:pt x="906" y="1079"/>
                  </a:cubicBezTo>
                  <a:cubicBezTo>
                    <a:pt x="870" y="1093"/>
                    <a:pt x="863" y="1056"/>
                    <a:pt x="865" y="1022"/>
                  </a:cubicBezTo>
                  <a:cubicBezTo>
                    <a:pt x="878" y="1006"/>
                    <a:pt x="894" y="984"/>
                    <a:pt x="916" y="980"/>
                  </a:cubicBezTo>
                  <a:close/>
                  <a:moveTo>
                    <a:pt x="582" y="441"/>
                  </a:moveTo>
                  <a:cubicBezTo>
                    <a:pt x="655" y="404"/>
                    <a:pt x="734" y="372"/>
                    <a:pt x="817" y="372"/>
                  </a:cubicBezTo>
                  <a:cubicBezTo>
                    <a:pt x="852" y="372"/>
                    <a:pt x="914" y="390"/>
                    <a:pt x="902" y="438"/>
                  </a:cubicBezTo>
                  <a:cubicBezTo>
                    <a:pt x="894" y="472"/>
                    <a:pt x="851" y="482"/>
                    <a:pt x="821" y="488"/>
                  </a:cubicBezTo>
                  <a:cubicBezTo>
                    <a:pt x="743" y="503"/>
                    <a:pt x="662" y="500"/>
                    <a:pt x="584" y="482"/>
                  </a:cubicBezTo>
                  <a:cubicBezTo>
                    <a:pt x="566" y="478"/>
                    <a:pt x="549" y="472"/>
                    <a:pt x="531" y="466"/>
                  </a:cubicBezTo>
                  <a:cubicBezTo>
                    <a:pt x="548" y="458"/>
                    <a:pt x="566" y="449"/>
                    <a:pt x="582" y="441"/>
                  </a:cubicBezTo>
                  <a:close/>
                  <a:moveTo>
                    <a:pt x="711" y="193"/>
                  </a:moveTo>
                  <a:cubicBezTo>
                    <a:pt x="730" y="168"/>
                    <a:pt x="741" y="131"/>
                    <a:pt x="773" y="118"/>
                  </a:cubicBezTo>
                  <a:cubicBezTo>
                    <a:pt x="789" y="112"/>
                    <a:pt x="809" y="112"/>
                    <a:pt x="814" y="131"/>
                  </a:cubicBezTo>
                  <a:cubicBezTo>
                    <a:pt x="820" y="152"/>
                    <a:pt x="801" y="174"/>
                    <a:pt x="786" y="187"/>
                  </a:cubicBezTo>
                  <a:cubicBezTo>
                    <a:pt x="760" y="210"/>
                    <a:pt x="722" y="222"/>
                    <a:pt x="687" y="215"/>
                  </a:cubicBezTo>
                  <a:cubicBezTo>
                    <a:pt x="696" y="210"/>
                    <a:pt x="704" y="202"/>
                    <a:pt x="711" y="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2744" tIns="36372" rIns="72744" bIns="36372" numCol="1" anchor="t" anchorCtr="0" compatLnSpc="1">
              <a:prstTxWarp prst="textNoShape">
                <a:avLst/>
              </a:prstTxWarp>
            </a:bodyPr>
            <a:lstStyle/>
            <a:p>
              <a:endParaRPr lang="fr-FR" sz="16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F7C434-821A-485A-B72C-CC3AF013B7AB}"/>
                </a:ext>
              </a:extLst>
            </p:cNvPr>
            <p:cNvSpPr/>
            <p:nvPr/>
          </p:nvSpPr>
          <p:spPr bwMode="gray">
            <a:xfrm>
              <a:off x="5005932" y="2111388"/>
              <a:ext cx="104552" cy="104552"/>
            </a:xfrm>
            <a:prstGeom prst="ellipse">
              <a:avLst/>
            </a:prstGeom>
            <a:solidFill>
              <a:schemeClr val="bg1"/>
            </a:solidFill>
            <a:ln w="22225" cap="rnd" algn="ctr">
              <a:solidFill>
                <a:schemeClr val="accent3"/>
              </a:solidFill>
              <a:round/>
              <a:headEnd/>
              <a:tailEnd/>
            </a:ln>
          </p:spPr>
          <p:txBody>
            <a:bodyPr wrap="square" lIns="70723" tIns="70723" rIns="70723" bIns="70723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fr-FR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24" name="ZoneTexte 8">
            <a:extLst>
              <a:ext uri="{FF2B5EF4-FFF2-40B4-BE49-F238E27FC236}">
                <a16:creationId xmlns:a16="http://schemas.microsoft.com/office/drawing/2014/main" id="{F8BBBE3C-BE47-454D-9D3F-118936DBAD44}"/>
              </a:ext>
            </a:extLst>
          </p:cNvPr>
          <p:cNvSpPr txBox="1"/>
          <p:nvPr/>
        </p:nvSpPr>
        <p:spPr>
          <a:xfrm>
            <a:off x="8623737" y="2151073"/>
            <a:ext cx="1664149" cy="5265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408"/>
              </a:spcBef>
              <a:buSzPct val="100000"/>
            </a:pPr>
            <a:r>
              <a:rPr lang="fr-FR" sz="1400" b="1">
                <a:solidFill>
                  <a:schemeClr val="accent3"/>
                </a:solidFill>
              </a:rPr>
              <a:t>Principal acteur</a:t>
            </a:r>
            <a:r>
              <a:rPr lang="fr-FR" sz="1000"/>
              <a:t> des </a:t>
            </a:r>
            <a:br>
              <a:rPr lang="fr-FR" sz="1000"/>
            </a:br>
            <a:r>
              <a:rPr lang="fr-FR" sz="1000"/>
              <a:t>services professionnels en </a:t>
            </a:r>
            <a:r>
              <a:rPr lang="fr-FR" sz="1000" b="1"/>
              <a:t>France &amp; Afrique francophone</a:t>
            </a:r>
          </a:p>
        </p:txBody>
      </p:sp>
      <p:sp>
        <p:nvSpPr>
          <p:cNvPr id="25" name="ZoneTexte 44">
            <a:extLst>
              <a:ext uri="{FF2B5EF4-FFF2-40B4-BE49-F238E27FC236}">
                <a16:creationId xmlns:a16="http://schemas.microsoft.com/office/drawing/2014/main" id="{18AF6C02-782F-4D2F-93CC-FEE9E1B101D8}"/>
              </a:ext>
            </a:extLst>
          </p:cNvPr>
          <p:cNvSpPr txBox="1"/>
          <p:nvPr/>
        </p:nvSpPr>
        <p:spPr>
          <a:xfrm>
            <a:off x="8623736" y="2730197"/>
            <a:ext cx="1857659" cy="383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408"/>
              </a:spcBef>
              <a:buSzPct val="100000"/>
            </a:pPr>
            <a:r>
              <a:rPr lang="fr-FR" sz="1400" b="1">
                <a:solidFill>
                  <a:schemeClr val="accent3"/>
                </a:solidFill>
              </a:rPr>
              <a:t>8 457</a:t>
            </a:r>
            <a:br>
              <a:rPr lang="fr-FR" sz="1000" b="1"/>
            </a:br>
            <a:r>
              <a:rPr lang="fr-FR" sz="1000"/>
              <a:t>collaborateurs</a:t>
            </a:r>
            <a:endParaRPr lang="fr-FR" sz="1000" b="1"/>
          </a:p>
        </p:txBody>
      </p:sp>
      <p:sp>
        <p:nvSpPr>
          <p:cNvPr id="26" name="ZoneTexte 46">
            <a:extLst>
              <a:ext uri="{FF2B5EF4-FFF2-40B4-BE49-F238E27FC236}">
                <a16:creationId xmlns:a16="http://schemas.microsoft.com/office/drawing/2014/main" id="{504E8CC1-90E9-4A56-94A2-DD1DD2DF3470}"/>
              </a:ext>
            </a:extLst>
          </p:cNvPr>
          <p:cNvSpPr txBox="1"/>
          <p:nvPr/>
        </p:nvSpPr>
        <p:spPr>
          <a:xfrm>
            <a:off x="8623736" y="3166014"/>
            <a:ext cx="1857659" cy="535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408"/>
              </a:spcBef>
              <a:buSzPct val="100000"/>
            </a:pPr>
            <a:r>
              <a:rPr lang="fr-FR" sz="1400" b="1">
                <a:solidFill>
                  <a:schemeClr val="accent3"/>
                </a:solidFill>
              </a:rPr>
              <a:t>1 143 M€</a:t>
            </a:r>
            <a:br>
              <a:rPr lang="fr-FR" sz="1000" b="1"/>
            </a:br>
            <a:r>
              <a:rPr lang="fr-FR" sz="1000"/>
              <a:t>d’euros de chiffre</a:t>
            </a:r>
            <a:br>
              <a:rPr lang="fr-FR" sz="1000"/>
            </a:br>
            <a:r>
              <a:rPr lang="fr-FR" sz="1000"/>
              <a:t>d’affaires FY23</a:t>
            </a:r>
            <a:endParaRPr lang="fr-FR" sz="1000" b="1"/>
          </a:p>
        </p:txBody>
      </p:sp>
      <p:sp>
        <p:nvSpPr>
          <p:cNvPr id="27" name="ZoneTexte 48">
            <a:extLst>
              <a:ext uri="{FF2B5EF4-FFF2-40B4-BE49-F238E27FC236}">
                <a16:creationId xmlns:a16="http://schemas.microsoft.com/office/drawing/2014/main" id="{6AC535F9-AFA6-4E48-B5D5-9FF50F310233}"/>
              </a:ext>
            </a:extLst>
          </p:cNvPr>
          <p:cNvSpPr txBox="1"/>
          <p:nvPr/>
        </p:nvSpPr>
        <p:spPr>
          <a:xfrm>
            <a:off x="8623736" y="3753796"/>
            <a:ext cx="1857659" cy="3949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240" indent="-3240">
              <a:spcBef>
                <a:spcPts val="408"/>
              </a:spcBef>
              <a:buSzPct val="100000"/>
            </a:pPr>
            <a:r>
              <a:rPr lang="fr-FR" sz="1400" b="1">
                <a:solidFill>
                  <a:schemeClr val="accent3"/>
                </a:solidFill>
              </a:rPr>
              <a:t>17</a:t>
            </a:r>
            <a:r>
              <a:rPr lang="fr-FR" sz="1000" b="1"/>
              <a:t> </a:t>
            </a:r>
            <a:r>
              <a:rPr lang="fr-FR" sz="1000"/>
              <a:t>bureaux Deloitte </a:t>
            </a:r>
            <a:br>
              <a:rPr lang="fr-FR" sz="1000"/>
            </a:br>
            <a:r>
              <a:rPr lang="fr-FR" sz="1000"/>
              <a:t>en France</a:t>
            </a:r>
          </a:p>
        </p:txBody>
      </p:sp>
      <p:sp>
        <p:nvSpPr>
          <p:cNvPr id="28" name="ZoneTexte 8">
            <a:extLst>
              <a:ext uri="{FF2B5EF4-FFF2-40B4-BE49-F238E27FC236}">
                <a16:creationId xmlns:a16="http://schemas.microsoft.com/office/drawing/2014/main" id="{C5E3FFF9-80E9-4AE2-9513-501371B3BE5A}"/>
              </a:ext>
            </a:extLst>
          </p:cNvPr>
          <p:cNvSpPr txBox="1"/>
          <p:nvPr/>
        </p:nvSpPr>
        <p:spPr>
          <a:xfrm>
            <a:off x="4314091" y="2235846"/>
            <a:ext cx="1686923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08"/>
              </a:spcBef>
              <a:buSzPct val="100000"/>
            </a:pPr>
            <a:r>
              <a:rPr lang="fr-FR" sz="1400" b="1">
                <a:solidFill>
                  <a:schemeClr val="accent1"/>
                </a:solidFill>
              </a:rPr>
              <a:t>Leader </a:t>
            </a:r>
            <a:r>
              <a:rPr lang="fr-FR" sz="1050"/>
              <a:t>des services professionnels dans le monde</a:t>
            </a:r>
            <a:endParaRPr lang="fr-FR" sz="1000"/>
          </a:p>
        </p:txBody>
      </p:sp>
      <p:sp>
        <p:nvSpPr>
          <p:cNvPr id="29" name="ZoneTexte 44">
            <a:extLst>
              <a:ext uri="{FF2B5EF4-FFF2-40B4-BE49-F238E27FC236}">
                <a16:creationId xmlns:a16="http://schemas.microsoft.com/office/drawing/2014/main" id="{63B23203-D045-4EDC-A1E6-2B2CA18CCD50}"/>
              </a:ext>
            </a:extLst>
          </p:cNvPr>
          <p:cNvSpPr txBox="1"/>
          <p:nvPr/>
        </p:nvSpPr>
        <p:spPr>
          <a:xfrm>
            <a:off x="4314092" y="2648149"/>
            <a:ext cx="1686923" cy="377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08"/>
              </a:spcBef>
              <a:buSzPct val="100000"/>
            </a:pPr>
            <a:r>
              <a:rPr lang="fr-FR" sz="1400" b="1">
                <a:solidFill>
                  <a:schemeClr val="accent1"/>
                </a:solidFill>
              </a:rPr>
              <a:t>457 000</a:t>
            </a:r>
            <a:br>
              <a:rPr lang="fr-FR" sz="1400" b="1">
                <a:solidFill>
                  <a:schemeClr val="accent1"/>
                </a:solidFill>
              </a:rPr>
            </a:br>
            <a:r>
              <a:rPr lang="fr-FR" sz="1050"/>
              <a:t>collaborateurs</a:t>
            </a:r>
            <a:endParaRPr lang="fr-FR" sz="1000" b="1"/>
          </a:p>
        </p:txBody>
      </p:sp>
      <p:sp>
        <p:nvSpPr>
          <p:cNvPr id="30" name="ZoneTexte 46">
            <a:extLst>
              <a:ext uri="{FF2B5EF4-FFF2-40B4-BE49-F238E27FC236}">
                <a16:creationId xmlns:a16="http://schemas.microsoft.com/office/drawing/2014/main" id="{C76E6F12-A40C-45AA-8A01-8067A72EAEB1}"/>
              </a:ext>
            </a:extLst>
          </p:cNvPr>
          <p:cNvSpPr txBox="1"/>
          <p:nvPr/>
        </p:nvSpPr>
        <p:spPr>
          <a:xfrm>
            <a:off x="4314093" y="3052759"/>
            <a:ext cx="1686923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08"/>
              </a:spcBef>
              <a:buSzPct val="100000"/>
            </a:pPr>
            <a:r>
              <a:rPr lang="fr-FR" sz="1400" b="1">
                <a:solidFill>
                  <a:schemeClr val="accent1"/>
                </a:solidFill>
              </a:rPr>
              <a:t>64,9 Mds</a:t>
            </a:r>
            <a:br>
              <a:rPr lang="fr-FR" sz="1400" b="1">
                <a:solidFill>
                  <a:schemeClr val="accent1"/>
                </a:solidFill>
              </a:rPr>
            </a:br>
            <a:r>
              <a:rPr lang="fr-FR" sz="1000"/>
              <a:t>de dollars de chiffre </a:t>
            </a:r>
            <a:br>
              <a:rPr lang="fr-FR" sz="1000"/>
            </a:br>
            <a:r>
              <a:rPr lang="fr-FR" sz="1000"/>
              <a:t>d’affaires en 2023</a:t>
            </a:r>
          </a:p>
        </p:txBody>
      </p:sp>
      <p:sp>
        <p:nvSpPr>
          <p:cNvPr id="31" name="ZoneTexte 48">
            <a:extLst>
              <a:ext uri="{FF2B5EF4-FFF2-40B4-BE49-F238E27FC236}">
                <a16:creationId xmlns:a16="http://schemas.microsoft.com/office/drawing/2014/main" id="{E7332C23-BAB7-410E-A19B-FB91E960A0F0}"/>
              </a:ext>
            </a:extLst>
          </p:cNvPr>
          <p:cNvSpPr txBox="1"/>
          <p:nvPr/>
        </p:nvSpPr>
        <p:spPr>
          <a:xfrm>
            <a:off x="4314093" y="3618951"/>
            <a:ext cx="1686923" cy="377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240" indent="-3240">
              <a:spcBef>
                <a:spcPts val="408"/>
              </a:spcBef>
              <a:buSzPct val="100000"/>
            </a:pPr>
            <a:r>
              <a:rPr lang="fr-FR" sz="1400" b="1">
                <a:solidFill>
                  <a:schemeClr val="accent1"/>
                </a:solidFill>
              </a:rPr>
              <a:t>725 bureaux </a:t>
            </a:r>
            <a:r>
              <a:rPr lang="fr-FR" sz="1000"/>
              <a:t>dans</a:t>
            </a:r>
            <a:br>
              <a:rPr lang="fr-FR" sz="1000"/>
            </a:br>
            <a:r>
              <a:rPr lang="fr-FR" sz="1000"/>
              <a:t>plus de 150 pays</a:t>
            </a:r>
          </a:p>
        </p:txBody>
      </p:sp>
      <p:sp>
        <p:nvSpPr>
          <p:cNvPr id="32" name="Oval 73">
            <a:extLst>
              <a:ext uri="{FF2B5EF4-FFF2-40B4-BE49-F238E27FC236}">
                <a16:creationId xmlns:a16="http://schemas.microsoft.com/office/drawing/2014/main" id="{B7A03D22-4C37-48CA-A259-FEF0E0E38629}"/>
              </a:ext>
            </a:extLst>
          </p:cNvPr>
          <p:cNvSpPr/>
          <p:nvPr/>
        </p:nvSpPr>
        <p:spPr bwMode="gray">
          <a:xfrm>
            <a:off x="9731694" y="1969728"/>
            <a:ext cx="907968" cy="2287973"/>
          </a:xfrm>
          <a:custGeom>
            <a:avLst/>
            <a:gdLst>
              <a:gd name="connsiteX0" fmla="*/ 0 w 2479455"/>
              <a:gd name="connsiteY0" fmla="*/ 1239728 h 2479455"/>
              <a:gd name="connsiteX1" fmla="*/ 1239728 w 2479455"/>
              <a:gd name="connsiteY1" fmla="*/ 0 h 2479455"/>
              <a:gd name="connsiteX2" fmla="*/ 2479456 w 2479455"/>
              <a:gd name="connsiteY2" fmla="*/ 1239728 h 2479455"/>
              <a:gd name="connsiteX3" fmla="*/ 1239728 w 2479455"/>
              <a:gd name="connsiteY3" fmla="*/ 2479456 h 2479455"/>
              <a:gd name="connsiteX4" fmla="*/ 0 w 2479455"/>
              <a:gd name="connsiteY4" fmla="*/ 1239728 h 2479455"/>
              <a:gd name="connsiteX0" fmla="*/ 0 w 2479456"/>
              <a:gd name="connsiteY0" fmla="*/ 1239728 h 2479456"/>
              <a:gd name="connsiteX1" fmla="*/ 1239728 w 2479456"/>
              <a:gd name="connsiteY1" fmla="*/ 0 h 2479456"/>
              <a:gd name="connsiteX2" fmla="*/ 2479456 w 2479456"/>
              <a:gd name="connsiteY2" fmla="*/ 1239728 h 2479456"/>
              <a:gd name="connsiteX3" fmla="*/ 1239728 w 2479456"/>
              <a:gd name="connsiteY3" fmla="*/ 2479456 h 2479456"/>
              <a:gd name="connsiteX4" fmla="*/ 91440 w 2479456"/>
              <a:gd name="connsiteY4" fmla="*/ 1331168 h 2479456"/>
              <a:gd name="connsiteX0" fmla="*/ 0 w 2479456"/>
              <a:gd name="connsiteY0" fmla="*/ 1239728 h 2479456"/>
              <a:gd name="connsiteX1" fmla="*/ 1239728 w 2479456"/>
              <a:gd name="connsiteY1" fmla="*/ 0 h 2479456"/>
              <a:gd name="connsiteX2" fmla="*/ 2479456 w 2479456"/>
              <a:gd name="connsiteY2" fmla="*/ 1239728 h 2479456"/>
              <a:gd name="connsiteX3" fmla="*/ 1239728 w 2479456"/>
              <a:gd name="connsiteY3" fmla="*/ 2479456 h 2479456"/>
              <a:gd name="connsiteX0" fmla="*/ 0 w 1239728"/>
              <a:gd name="connsiteY0" fmla="*/ 0 h 2479456"/>
              <a:gd name="connsiteX1" fmla="*/ 1239728 w 1239728"/>
              <a:gd name="connsiteY1" fmla="*/ 1239728 h 2479456"/>
              <a:gd name="connsiteX2" fmla="*/ 0 w 1239728"/>
              <a:gd name="connsiteY2" fmla="*/ 2479456 h 247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9728" h="2479456">
                <a:moveTo>
                  <a:pt x="0" y="0"/>
                </a:moveTo>
                <a:cubicBezTo>
                  <a:pt x="684683" y="0"/>
                  <a:pt x="1239728" y="555045"/>
                  <a:pt x="1239728" y="1239728"/>
                </a:cubicBezTo>
                <a:cubicBezTo>
                  <a:pt x="1239728" y="1924411"/>
                  <a:pt x="684683" y="2479456"/>
                  <a:pt x="0" y="2479456"/>
                </a:cubicBezTo>
              </a:path>
            </a:pathLst>
          </a:custGeom>
          <a:ln w="19050" cap="rnd">
            <a:solidFill>
              <a:srgbClr val="00A3E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0723" tIns="70723" rIns="70723" bIns="70723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fr-FR" sz="1600" b="1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6C085B0-2805-4079-8A27-94BB9890F484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2774534" y="4257700"/>
            <a:ext cx="6957160" cy="0"/>
          </a:xfrm>
          <a:prstGeom prst="line">
            <a:avLst/>
          </a:prstGeom>
          <a:ln w="19050" cap="rnd">
            <a:solidFill>
              <a:srgbClr val="00A3E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73">
            <a:extLst>
              <a:ext uri="{FF2B5EF4-FFF2-40B4-BE49-F238E27FC236}">
                <a16:creationId xmlns:a16="http://schemas.microsoft.com/office/drawing/2014/main" id="{2A9A99D7-077B-4C6A-9EDF-574E3841E203}"/>
              </a:ext>
            </a:extLst>
          </p:cNvPr>
          <p:cNvSpPr/>
          <p:nvPr/>
        </p:nvSpPr>
        <p:spPr bwMode="gray">
          <a:xfrm flipH="1">
            <a:off x="2639922" y="4257700"/>
            <a:ext cx="986247" cy="1972494"/>
          </a:xfrm>
          <a:custGeom>
            <a:avLst/>
            <a:gdLst>
              <a:gd name="connsiteX0" fmla="*/ 0 w 2479455"/>
              <a:gd name="connsiteY0" fmla="*/ 1239728 h 2479455"/>
              <a:gd name="connsiteX1" fmla="*/ 1239728 w 2479455"/>
              <a:gd name="connsiteY1" fmla="*/ 0 h 2479455"/>
              <a:gd name="connsiteX2" fmla="*/ 2479456 w 2479455"/>
              <a:gd name="connsiteY2" fmla="*/ 1239728 h 2479455"/>
              <a:gd name="connsiteX3" fmla="*/ 1239728 w 2479455"/>
              <a:gd name="connsiteY3" fmla="*/ 2479456 h 2479455"/>
              <a:gd name="connsiteX4" fmla="*/ 0 w 2479455"/>
              <a:gd name="connsiteY4" fmla="*/ 1239728 h 2479455"/>
              <a:gd name="connsiteX0" fmla="*/ 0 w 2479456"/>
              <a:gd name="connsiteY0" fmla="*/ 1239728 h 2479456"/>
              <a:gd name="connsiteX1" fmla="*/ 1239728 w 2479456"/>
              <a:gd name="connsiteY1" fmla="*/ 0 h 2479456"/>
              <a:gd name="connsiteX2" fmla="*/ 2479456 w 2479456"/>
              <a:gd name="connsiteY2" fmla="*/ 1239728 h 2479456"/>
              <a:gd name="connsiteX3" fmla="*/ 1239728 w 2479456"/>
              <a:gd name="connsiteY3" fmla="*/ 2479456 h 2479456"/>
              <a:gd name="connsiteX4" fmla="*/ 91440 w 2479456"/>
              <a:gd name="connsiteY4" fmla="*/ 1331168 h 2479456"/>
              <a:gd name="connsiteX0" fmla="*/ 0 w 2479456"/>
              <a:gd name="connsiteY0" fmla="*/ 1239728 h 2479456"/>
              <a:gd name="connsiteX1" fmla="*/ 1239728 w 2479456"/>
              <a:gd name="connsiteY1" fmla="*/ 0 h 2479456"/>
              <a:gd name="connsiteX2" fmla="*/ 2479456 w 2479456"/>
              <a:gd name="connsiteY2" fmla="*/ 1239728 h 2479456"/>
              <a:gd name="connsiteX3" fmla="*/ 1239728 w 2479456"/>
              <a:gd name="connsiteY3" fmla="*/ 2479456 h 2479456"/>
              <a:gd name="connsiteX0" fmla="*/ 0 w 1239728"/>
              <a:gd name="connsiteY0" fmla="*/ 0 h 2479456"/>
              <a:gd name="connsiteX1" fmla="*/ 1239728 w 1239728"/>
              <a:gd name="connsiteY1" fmla="*/ 1239728 h 2479456"/>
              <a:gd name="connsiteX2" fmla="*/ 0 w 1239728"/>
              <a:gd name="connsiteY2" fmla="*/ 2479456 h 247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9728" h="2479456">
                <a:moveTo>
                  <a:pt x="0" y="0"/>
                </a:moveTo>
                <a:cubicBezTo>
                  <a:pt x="684683" y="0"/>
                  <a:pt x="1239728" y="555045"/>
                  <a:pt x="1239728" y="1239728"/>
                </a:cubicBezTo>
                <a:cubicBezTo>
                  <a:pt x="1239728" y="1924411"/>
                  <a:pt x="684683" y="2479456"/>
                  <a:pt x="0" y="2479456"/>
                </a:cubicBezTo>
              </a:path>
            </a:pathLst>
          </a:custGeom>
          <a:ln w="19050" cap="rnd">
            <a:solidFill>
              <a:srgbClr val="00A3E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0723" tIns="70723" rIns="70723" bIns="70723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fr-FR" sz="1600" b="1">
              <a:solidFill>
                <a:schemeClr val="bg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F1698F-5DC1-4C0F-B609-E3FA7509ADED}"/>
              </a:ext>
            </a:extLst>
          </p:cNvPr>
          <p:cNvCxnSpPr/>
          <p:nvPr/>
        </p:nvCxnSpPr>
        <p:spPr>
          <a:xfrm flipH="1">
            <a:off x="3626170" y="6230194"/>
            <a:ext cx="7174689" cy="0"/>
          </a:xfrm>
          <a:prstGeom prst="line">
            <a:avLst/>
          </a:prstGeom>
          <a:ln w="19050" cap="rnd">
            <a:solidFill>
              <a:srgbClr val="00A3E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BFF0124-67D3-416B-A2A1-8DE63727EF18}"/>
              </a:ext>
            </a:extLst>
          </p:cNvPr>
          <p:cNvSpPr/>
          <p:nvPr/>
        </p:nvSpPr>
        <p:spPr>
          <a:xfrm>
            <a:off x="3488762" y="4125042"/>
            <a:ext cx="3291557" cy="276656"/>
          </a:xfrm>
          <a:prstGeom prst="rect">
            <a:avLst/>
          </a:prstGeom>
          <a:solidFill>
            <a:schemeClr val="bg1"/>
          </a:solidFill>
        </p:spPr>
        <p:txBody>
          <a:bodyPr wrap="square" lIns="70723" tIns="30310" rIns="70723" bIns="30310">
            <a:spAutoFit/>
          </a:bodyPr>
          <a:lstStyle/>
          <a:p>
            <a:pPr algn="ctr"/>
            <a:r>
              <a:rPr lang="fr-FR" sz="1400" b="1">
                <a:solidFill>
                  <a:schemeClr val="accent3"/>
                </a:solidFill>
              </a:rPr>
              <a:t>Nos métiers au service de nos clients</a:t>
            </a:r>
          </a:p>
        </p:txBody>
      </p:sp>
      <p:grpSp>
        <p:nvGrpSpPr>
          <p:cNvPr id="37" name="Group 749">
            <a:extLst>
              <a:ext uri="{FF2B5EF4-FFF2-40B4-BE49-F238E27FC236}">
                <a16:creationId xmlns:a16="http://schemas.microsoft.com/office/drawing/2014/main" id="{4DEF2F15-F52D-4D00-98BB-762BFCBF4E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21289" y="4728883"/>
            <a:ext cx="355503" cy="355503"/>
            <a:chOff x="3520" y="2686"/>
            <a:chExt cx="340" cy="340"/>
          </a:xfrm>
          <a:solidFill>
            <a:schemeClr val="tx1"/>
          </a:solidFill>
        </p:grpSpPr>
        <p:sp>
          <p:nvSpPr>
            <p:cNvPr id="38" name="Freeform 750">
              <a:extLst>
                <a:ext uri="{FF2B5EF4-FFF2-40B4-BE49-F238E27FC236}">
                  <a16:creationId xmlns:a16="http://schemas.microsoft.com/office/drawing/2014/main" id="{E98EDB7B-391C-4E6B-8BDC-CA2DB6679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0" y="268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2213" tIns="31106" rIns="62213" bIns="31106" numCol="1" anchor="t" anchorCtr="0" compatLnSpc="1">
              <a:prstTxWarp prst="textNoShape">
                <a:avLst/>
              </a:prstTxWarp>
            </a:bodyPr>
            <a:lstStyle/>
            <a:p>
              <a:endParaRPr lang="en-GB" sz="1600"/>
            </a:p>
          </p:txBody>
        </p:sp>
        <p:sp>
          <p:nvSpPr>
            <p:cNvPr id="39" name="Freeform 751">
              <a:extLst>
                <a:ext uri="{FF2B5EF4-FFF2-40B4-BE49-F238E27FC236}">
                  <a16:creationId xmlns:a16="http://schemas.microsoft.com/office/drawing/2014/main" id="{3730CD6D-D712-4F92-B57D-218F51642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" y="2789"/>
              <a:ext cx="144" cy="137"/>
            </a:xfrm>
            <a:custGeom>
              <a:avLst/>
              <a:gdLst>
                <a:gd name="T0" fmla="*/ 209 w 216"/>
                <a:gd name="T1" fmla="*/ 187 h 207"/>
                <a:gd name="T2" fmla="*/ 171 w 216"/>
                <a:gd name="T3" fmla="*/ 179 h 207"/>
                <a:gd name="T4" fmla="*/ 156 w 216"/>
                <a:gd name="T5" fmla="*/ 177 h 207"/>
                <a:gd name="T6" fmla="*/ 145 w 216"/>
                <a:gd name="T7" fmla="*/ 147 h 207"/>
                <a:gd name="T8" fmla="*/ 167 w 216"/>
                <a:gd name="T9" fmla="*/ 96 h 207"/>
                <a:gd name="T10" fmla="*/ 157 w 216"/>
                <a:gd name="T11" fmla="*/ 22 h 207"/>
                <a:gd name="T12" fmla="*/ 108 w 216"/>
                <a:gd name="T13" fmla="*/ 0 h 207"/>
                <a:gd name="T14" fmla="*/ 59 w 216"/>
                <a:gd name="T15" fmla="*/ 22 h 207"/>
                <a:gd name="T16" fmla="*/ 50 w 216"/>
                <a:gd name="T17" fmla="*/ 96 h 207"/>
                <a:gd name="T18" fmla="*/ 72 w 216"/>
                <a:gd name="T19" fmla="*/ 147 h 207"/>
                <a:gd name="T20" fmla="*/ 61 w 216"/>
                <a:gd name="T21" fmla="*/ 177 h 207"/>
                <a:gd name="T22" fmla="*/ 45 w 216"/>
                <a:gd name="T23" fmla="*/ 179 h 207"/>
                <a:gd name="T24" fmla="*/ 8 w 216"/>
                <a:gd name="T25" fmla="*/ 187 h 207"/>
                <a:gd name="T26" fmla="*/ 3 w 216"/>
                <a:gd name="T27" fmla="*/ 201 h 207"/>
                <a:gd name="T28" fmla="*/ 12 w 216"/>
                <a:gd name="T29" fmla="*/ 207 h 207"/>
                <a:gd name="T30" fmla="*/ 17 w 216"/>
                <a:gd name="T31" fmla="*/ 206 h 207"/>
                <a:gd name="T32" fmla="*/ 46 w 216"/>
                <a:gd name="T33" fmla="*/ 200 h 207"/>
                <a:gd name="T34" fmla="*/ 71 w 216"/>
                <a:gd name="T35" fmla="*/ 195 h 207"/>
                <a:gd name="T36" fmla="*/ 91 w 216"/>
                <a:gd name="T37" fmla="*/ 162 h 207"/>
                <a:gd name="T38" fmla="*/ 90 w 216"/>
                <a:gd name="T39" fmla="*/ 135 h 207"/>
                <a:gd name="T40" fmla="*/ 71 w 216"/>
                <a:gd name="T41" fmla="*/ 91 h 207"/>
                <a:gd name="T42" fmla="*/ 76 w 216"/>
                <a:gd name="T43" fmla="*/ 36 h 207"/>
                <a:gd name="T44" fmla="*/ 108 w 216"/>
                <a:gd name="T45" fmla="*/ 22 h 207"/>
                <a:gd name="T46" fmla="*/ 108 w 216"/>
                <a:gd name="T47" fmla="*/ 21 h 207"/>
                <a:gd name="T48" fmla="*/ 109 w 216"/>
                <a:gd name="T49" fmla="*/ 22 h 207"/>
                <a:gd name="T50" fmla="*/ 141 w 216"/>
                <a:gd name="T51" fmla="*/ 36 h 207"/>
                <a:gd name="T52" fmla="*/ 146 w 216"/>
                <a:gd name="T53" fmla="*/ 91 h 207"/>
                <a:gd name="T54" fmla="*/ 127 w 216"/>
                <a:gd name="T55" fmla="*/ 135 h 207"/>
                <a:gd name="T56" fmla="*/ 125 w 216"/>
                <a:gd name="T57" fmla="*/ 162 h 207"/>
                <a:gd name="T58" fmla="*/ 146 w 216"/>
                <a:gd name="T59" fmla="*/ 195 h 207"/>
                <a:gd name="T60" fmla="*/ 170 w 216"/>
                <a:gd name="T61" fmla="*/ 200 h 207"/>
                <a:gd name="T62" fmla="*/ 200 w 216"/>
                <a:gd name="T63" fmla="*/ 206 h 207"/>
                <a:gd name="T64" fmla="*/ 204 w 216"/>
                <a:gd name="T65" fmla="*/ 207 h 207"/>
                <a:gd name="T66" fmla="*/ 214 w 216"/>
                <a:gd name="T67" fmla="*/ 201 h 207"/>
                <a:gd name="T68" fmla="*/ 209 w 216"/>
                <a:gd name="T69" fmla="*/ 18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07">
                  <a:moveTo>
                    <a:pt x="209" y="187"/>
                  </a:moveTo>
                  <a:cubicBezTo>
                    <a:pt x="194" y="180"/>
                    <a:pt x="182" y="180"/>
                    <a:pt x="171" y="179"/>
                  </a:cubicBezTo>
                  <a:cubicBezTo>
                    <a:pt x="165" y="179"/>
                    <a:pt x="159" y="179"/>
                    <a:pt x="156" y="177"/>
                  </a:cubicBezTo>
                  <a:cubicBezTo>
                    <a:pt x="149" y="173"/>
                    <a:pt x="143" y="153"/>
                    <a:pt x="145" y="147"/>
                  </a:cubicBezTo>
                  <a:cubicBezTo>
                    <a:pt x="153" y="134"/>
                    <a:pt x="162" y="114"/>
                    <a:pt x="167" y="96"/>
                  </a:cubicBezTo>
                  <a:cubicBezTo>
                    <a:pt x="174" y="64"/>
                    <a:pt x="171" y="39"/>
                    <a:pt x="157" y="22"/>
                  </a:cubicBezTo>
                  <a:cubicBezTo>
                    <a:pt x="139" y="0"/>
                    <a:pt x="111" y="0"/>
                    <a:pt x="108" y="0"/>
                  </a:cubicBezTo>
                  <a:cubicBezTo>
                    <a:pt x="106" y="0"/>
                    <a:pt x="77" y="0"/>
                    <a:pt x="59" y="22"/>
                  </a:cubicBezTo>
                  <a:cubicBezTo>
                    <a:pt x="45" y="39"/>
                    <a:pt x="42" y="64"/>
                    <a:pt x="50" y="96"/>
                  </a:cubicBezTo>
                  <a:cubicBezTo>
                    <a:pt x="54" y="114"/>
                    <a:pt x="63" y="134"/>
                    <a:pt x="72" y="147"/>
                  </a:cubicBezTo>
                  <a:cubicBezTo>
                    <a:pt x="73" y="153"/>
                    <a:pt x="67" y="173"/>
                    <a:pt x="61" y="177"/>
                  </a:cubicBezTo>
                  <a:cubicBezTo>
                    <a:pt x="57" y="179"/>
                    <a:pt x="52" y="179"/>
                    <a:pt x="45" y="179"/>
                  </a:cubicBezTo>
                  <a:cubicBezTo>
                    <a:pt x="35" y="180"/>
                    <a:pt x="22" y="180"/>
                    <a:pt x="8" y="187"/>
                  </a:cubicBezTo>
                  <a:cubicBezTo>
                    <a:pt x="2" y="189"/>
                    <a:pt x="0" y="196"/>
                    <a:pt x="3" y="201"/>
                  </a:cubicBezTo>
                  <a:cubicBezTo>
                    <a:pt x="4" y="205"/>
                    <a:pt x="8" y="207"/>
                    <a:pt x="12" y="207"/>
                  </a:cubicBezTo>
                  <a:cubicBezTo>
                    <a:pt x="14" y="207"/>
                    <a:pt x="15" y="207"/>
                    <a:pt x="17" y="206"/>
                  </a:cubicBezTo>
                  <a:cubicBezTo>
                    <a:pt x="28" y="201"/>
                    <a:pt x="37" y="201"/>
                    <a:pt x="46" y="200"/>
                  </a:cubicBezTo>
                  <a:cubicBezTo>
                    <a:pt x="55" y="200"/>
                    <a:pt x="63" y="200"/>
                    <a:pt x="71" y="195"/>
                  </a:cubicBezTo>
                  <a:cubicBezTo>
                    <a:pt x="85" y="188"/>
                    <a:pt x="90" y="168"/>
                    <a:pt x="91" y="162"/>
                  </a:cubicBezTo>
                  <a:cubicBezTo>
                    <a:pt x="93" y="153"/>
                    <a:pt x="95" y="142"/>
                    <a:pt x="90" y="135"/>
                  </a:cubicBezTo>
                  <a:cubicBezTo>
                    <a:pt x="82" y="125"/>
                    <a:pt x="74" y="106"/>
                    <a:pt x="71" y="91"/>
                  </a:cubicBezTo>
                  <a:cubicBezTo>
                    <a:pt x="65" y="66"/>
                    <a:pt x="66" y="47"/>
                    <a:pt x="76" y="36"/>
                  </a:cubicBezTo>
                  <a:cubicBezTo>
                    <a:pt x="87" y="21"/>
                    <a:pt x="108" y="22"/>
                    <a:pt x="108" y="22"/>
                  </a:cubicBezTo>
                  <a:cubicBezTo>
                    <a:pt x="108" y="22"/>
                    <a:pt x="108" y="21"/>
                    <a:pt x="108" y="21"/>
                  </a:cubicBezTo>
                  <a:cubicBezTo>
                    <a:pt x="108" y="21"/>
                    <a:pt x="108" y="22"/>
                    <a:pt x="109" y="22"/>
                  </a:cubicBezTo>
                  <a:cubicBezTo>
                    <a:pt x="109" y="22"/>
                    <a:pt x="129" y="21"/>
                    <a:pt x="141" y="36"/>
                  </a:cubicBezTo>
                  <a:cubicBezTo>
                    <a:pt x="150" y="47"/>
                    <a:pt x="152" y="66"/>
                    <a:pt x="146" y="91"/>
                  </a:cubicBezTo>
                  <a:cubicBezTo>
                    <a:pt x="142" y="106"/>
                    <a:pt x="134" y="125"/>
                    <a:pt x="127" y="135"/>
                  </a:cubicBezTo>
                  <a:cubicBezTo>
                    <a:pt x="122" y="142"/>
                    <a:pt x="123" y="153"/>
                    <a:pt x="125" y="162"/>
                  </a:cubicBezTo>
                  <a:cubicBezTo>
                    <a:pt x="126" y="168"/>
                    <a:pt x="132" y="188"/>
                    <a:pt x="146" y="195"/>
                  </a:cubicBezTo>
                  <a:cubicBezTo>
                    <a:pt x="154" y="200"/>
                    <a:pt x="162" y="200"/>
                    <a:pt x="170" y="200"/>
                  </a:cubicBezTo>
                  <a:cubicBezTo>
                    <a:pt x="179" y="201"/>
                    <a:pt x="189" y="201"/>
                    <a:pt x="200" y="206"/>
                  </a:cubicBezTo>
                  <a:cubicBezTo>
                    <a:pt x="201" y="207"/>
                    <a:pt x="203" y="207"/>
                    <a:pt x="204" y="207"/>
                  </a:cubicBezTo>
                  <a:cubicBezTo>
                    <a:pt x="208" y="207"/>
                    <a:pt x="212" y="205"/>
                    <a:pt x="214" y="201"/>
                  </a:cubicBezTo>
                  <a:cubicBezTo>
                    <a:pt x="216" y="196"/>
                    <a:pt x="214" y="189"/>
                    <a:pt x="209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2213" tIns="31106" rIns="62213" bIns="31106" numCol="1" anchor="t" anchorCtr="0" compatLnSpc="1">
              <a:prstTxWarp prst="textNoShape">
                <a:avLst/>
              </a:prstTxWarp>
            </a:bodyPr>
            <a:lstStyle/>
            <a:p>
              <a:endParaRPr lang="en-GB" sz="1600"/>
            </a:p>
          </p:txBody>
        </p:sp>
        <p:sp>
          <p:nvSpPr>
            <p:cNvPr id="40" name="Freeform 752">
              <a:extLst>
                <a:ext uri="{FF2B5EF4-FFF2-40B4-BE49-F238E27FC236}">
                  <a16:creationId xmlns:a16="http://schemas.microsoft.com/office/drawing/2014/main" id="{92529498-EEB3-44D0-A522-5F86942D6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" y="2802"/>
              <a:ext cx="95" cy="111"/>
            </a:xfrm>
            <a:custGeom>
              <a:avLst/>
              <a:gdLst>
                <a:gd name="T0" fmla="*/ 136 w 143"/>
                <a:gd name="T1" fmla="*/ 147 h 167"/>
                <a:gd name="T2" fmla="*/ 109 w 143"/>
                <a:gd name="T3" fmla="*/ 139 h 167"/>
                <a:gd name="T4" fmla="*/ 95 w 143"/>
                <a:gd name="T5" fmla="*/ 136 h 167"/>
                <a:gd name="T6" fmla="*/ 89 w 143"/>
                <a:gd name="T7" fmla="*/ 118 h 167"/>
                <a:gd name="T8" fmla="*/ 106 w 143"/>
                <a:gd name="T9" fmla="*/ 78 h 167"/>
                <a:gd name="T10" fmla="*/ 99 w 143"/>
                <a:gd name="T11" fmla="*/ 20 h 167"/>
                <a:gd name="T12" fmla="*/ 56 w 143"/>
                <a:gd name="T13" fmla="*/ 1 h 167"/>
                <a:gd name="T14" fmla="*/ 14 w 143"/>
                <a:gd name="T15" fmla="*/ 20 h 167"/>
                <a:gd name="T16" fmla="*/ 6 w 143"/>
                <a:gd name="T17" fmla="*/ 78 h 167"/>
                <a:gd name="T18" fmla="*/ 24 w 143"/>
                <a:gd name="T19" fmla="*/ 118 h 167"/>
                <a:gd name="T20" fmla="*/ 18 w 143"/>
                <a:gd name="T21" fmla="*/ 136 h 167"/>
                <a:gd name="T22" fmla="*/ 16 w 143"/>
                <a:gd name="T23" fmla="*/ 151 h 167"/>
                <a:gd name="T24" fmla="*/ 24 w 143"/>
                <a:gd name="T25" fmla="*/ 155 h 167"/>
                <a:gd name="T26" fmla="*/ 31 w 143"/>
                <a:gd name="T27" fmla="*/ 153 h 167"/>
                <a:gd name="T28" fmla="*/ 41 w 143"/>
                <a:gd name="T29" fmla="*/ 107 h 167"/>
                <a:gd name="T30" fmla="*/ 27 w 143"/>
                <a:gd name="T31" fmla="*/ 73 h 167"/>
                <a:gd name="T32" fmla="*/ 31 w 143"/>
                <a:gd name="T33" fmla="*/ 33 h 167"/>
                <a:gd name="T34" fmla="*/ 56 w 143"/>
                <a:gd name="T35" fmla="*/ 22 h 167"/>
                <a:gd name="T36" fmla="*/ 82 w 143"/>
                <a:gd name="T37" fmla="*/ 33 h 167"/>
                <a:gd name="T38" fmla="*/ 86 w 143"/>
                <a:gd name="T39" fmla="*/ 73 h 167"/>
                <a:gd name="T40" fmla="*/ 71 w 143"/>
                <a:gd name="T41" fmla="*/ 107 h 167"/>
                <a:gd name="T42" fmla="*/ 82 w 143"/>
                <a:gd name="T43" fmla="*/ 153 h 167"/>
                <a:gd name="T44" fmla="*/ 83 w 143"/>
                <a:gd name="T45" fmla="*/ 154 h 167"/>
                <a:gd name="T46" fmla="*/ 106 w 143"/>
                <a:gd name="T47" fmla="*/ 160 h 167"/>
                <a:gd name="T48" fmla="*/ 125 w 143"/>
                <a:gd name="T49" fmla="*/ 165 h 167"/>
                <a:gd name="T50" fmla="*/ 131 w 143"/>
                <a:gd name="T51" fmla="*/ 167 h 167"/>
                <a:gd name="T52" fmla="*/ 140 w 143"/>
                <a:gd name="T53" fmla="*/ 162 h 167"/>
                <a:gd name="T54" fmla="*/ 136 w 143"/>
                <a:gd name="T55" fmla="*/ 1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3" h="167">
                  <a:moveTo>
                    <a:pt x="136" y="147"/>
                  </a:moveTo>
                  <a:cubicBezTo>
                    <a:pt x="128" y="142"/>
                    <a:pt x="118" y="140"/>
                    <a:pt x="109" y="139"/>
                  </a:cubicBezTo>
                  <a:cubicBezTo>
                    <a:pt x="104" y="138"/>
                    <a:pt x="98" y="137"/>
                    <a:pt x="95" y="136"/>
                  </a:cubicBezTo>
                  <a:cubicBezTo>
                    <a:pt x="89" y="131"/>
                    <a:pt x="88" y="121"/>
                    <a:pt x="89" y="118"/>
                  </a:cubicBezTo>
                  <a:cubicBezTo>
                    <a:pt x="96" y="109"/>
                    <a:pt x="103" y="93"/>
                    <a:pt x="106" y="78"/>
                  </a:cubicBezTo>
                  <a:cubicBezTo>
                    <a:pt x="112" y="53"/>
                    <a:pt x="110" y="34"/>
                    <a:pt x="99" y="20"/>
                  </a:cubicBezTo>
                  <a:cubicBezTo>
                    <a:pt x="83" y="0"/>
                    <a:pt x="58" y="1"/>
                    <a:pt x="56" y="1"/>
                  </a:cubicBezTo>
                  <a:cubicBezTo>
                    <a:pt x="54" y="1"/>
                    <a:pt x="30" y="0"/>
                    <a:pt x="14" y="20"/>
                  </a:cubicBezTo>
                  <a:cubicBezTo>
                    <a:pt x="3" y="34"/>
                    <a:pt x="0" y="53"/>
                    <a:pt x="6" y="78"/>
                  </a:cubicBezTo>
                  <a:cubicBezTo>
                    <a:pt x="10" y="93"/>
                    <a:pt x="17" y="109"/>
                    <a:pt x="24" y="118"/>
                  </a:cubicBezTo>
                  <a:cubicBezTo>
                    <a:pt x="25" y="121"/>
                    <a:pt x="24" y="132"/>
                    <a:pt x="18" y="136"/>
                  </a:cubicBezTo>
                  <a:cubicBezTo>
                    <a:pt x="13" y="140"/>
                    <a:pt x="12" y="146"/>
                    <a:pt x="16" y="151"/>
                  </a:cubicBezTo>
                  <a:cubicBezTo>
                    <a:pt x="18" y="154"/>
                    <a:pt x="21" y="155"/>
                    <a:pt x="24" y="155"/>
                  </a:cubicBezTo>
                  <a:cubicBezTo>
                    <a:pt x="26" y="155"/>
                    <a:pt x="29" y="155"/>
                    <a:pt x="31" y="153"/>
                  </a:cubicBezTo>
                  <a:cubicBezTo>
                    <a:pt x="45" y="142"/>
                    <a:pt x="49" y="118"/>
                    <a:pt x="41" y="107"/>
                  </a:cubicBezTo>
                  <a:cubicBezTo>
                    <a:pt x="36" y="99"/>
                    <a:pt x="30" y="85"/>
                    <a:pt x="27" y="73"/>
                  </a:cubicBezTo>
                  <a:cubicBezTo>
                    <a:pt x="23" y="55"/>
                    <a:pt x="24" y="42"/>
                    <a:pt x="31" y="33"/>
                  </a:cubicBezTo>
                  <a:cubicBezTo>
                    <a:pt x="39" y="22"/>
                    <a:pt x="55" y="22"/>
                    <a:pt x="56" y="22"/>
                  </a:cubicBezTo>
                  <a:cubicBezTo>
                    <a:pt x="58" y="22"/>
                    <a:pt x="73" y="22"/>
                    <a:pt x="82" y="33"/>
                  </a:cubicBezTo>
                  <a:cubicBezTo>
                    <a:pt x="89" y="42"/>
                    <a:pt x="90" y="55"/>
                    <a:pt x="86" y="73"/>
                  </a:cubicBezTo>
                  <a:cubicBezTo>
                    <a:pt x="83" y="85"/>
                    <a:pt x="77" y="99"/>
                    <a:pt x="71" y="107"/>
                  </a:cubicBezTo>
                  <a:cubicBezTo>
                    <a:pt x="63" y="118"/>
                    <a:pt x="67" y="142"/>
                    <a:pt x="82" y="153"/>
                  </a:cubicBezTo>
                  <a:cubicBezTo>
                    <a:pt x="82" y="153"/>
                    <a:pt x="83" y="154"/>
                    <a:pt x="83" y="154"/>
                  </a:cubicBezTo>
                  <a:cubicBezTo>
                    <a:pt x="90" y="158"/>
                    <a:pt x="98" y="159"/>
                    <a:pt x="106" y="160"/>
                  </a:cubicBezTo>
                  <a:cubicBezTo>
                    <a:pt x="113" y="161"/>
                    <a:pt x="121" y="162"/>
                    <a:pt x="125" y="165"/>
                  </a:cubicBezTo>
                  <a:cubicBezTo>
                    <a:pt x="127" y="166"/>
                    <a:pt x="129" y="167"/>
                    <a:pt x="131" y="167"/>
                  </a:cubicBezTo>
                  <a:cubicBezTo>
                    <a:pt x="134" y="167"/>
                    <a:pt x="138" y="165"/>
                    <a:pt x="140" y="162"/>
                  </a:cubicBezTo>
                  <a:cubicBezTo>
                    <a:pt x="143" y="157"/>
                    <a:pt x="141" y="150"/>
                    <a:pt x="1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2213" tIns="31106" rIns="62213" bIns="31106" numCol="1" anchor="t" anchorCtr="0" compatLnSpc="1">
              <a:prstTxWarp prst="textNoShape">
                <a:avLst/>
              </a:prstTxWarp>
            </a:bodyPr>
            <a:lstStyle/>
            <a:p>
              <a:endParaRPr lang="en-GB" sz="1600"/>
            </a:p>
          </p:txBody>
        </p:sp>
      </p:grpSp>
      <p:grpSp>
        <p:nvGrpSpPr>
          <p:cNvPr id="44" name="Group 376">
            <a:extLst>
              <a:ext uri="{FF2B5EF4-FFF2-40B4-BE49-F238E27FC236}">
                <a16:creationId xmlns:a16="http://schemas.microsoft.com/office/drawing/2014/main" id="{69BB97DC-B0FF-4B56-B4E6-8F5DA412B9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82234" y="5659594"/>
            <a:ext cx="357058" cy="357059"/>
            <a:chOff x="3466" y="2823"/>
            <a:chExt cx="340" cy="340"/>
          </a:xfrm>
          <a:solidFill>
            <a:schemeClr val="tx1"/>
          </a:solidFill>
        </p:grpSpPr>
        <p:sp>
          <p:nvSpPr>
            <p:cNvPr id="45" name="Freeform 377">
              <a:extLst>
                <a:ext uri="{FF2B5EF4-FFF2-40B4-BE49-F238E27FC236}">
                  <a16:creationId xmlns:a16="http://schemas.microsoft.com/office/drawing/2014/main" id="{2FCDDC8D-7455-479B-9246-B9037BA293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0" y="2915"/>
              <a:ext cx="212" cy="156"/>
            </a:xfrm>
            <a:custGeom>
              <a:avLst/>
              <a:gdLst>
                <a:gd name="T0" fmla="*/ 320 w 320"/>
                <a:gd name="T1" fmla="*/ 224 h 235"/>
                <a:gd name="T2" fmla="*/ 309 w 320"/>
                <a:gd name="T3" fmla="*/ 235 h 235"/>
                <a:gd name="T4" fmla="*/ 10 w 320"/>
                <a:gd name="T5" fmla="*/ 235 h 235"/>
                <a:gd name="T6" fmla="*/ 0 w 320"/>
                <a:gd name="T7" fmla="*/ 224 h 235"/>
                <a:gd name="T8" fmla="*/ 0 w 320"/>
                <a:gd name="T9" fmla="*/ 11 h 235"/>
                <a:gd name="T10" fmla="*/ 10 w 320"/>
                <a:gd name="T11" fmla="*/ 0 h 235"/>
                <a:gd name="T12" fmla="*/ 21 w 320"/>
                <a:gd name="T13" fmla="*/ 11 h 235"/>
                <a:gd name="T14" fmla="*/ 21 w 320"/>
                <a:gd name="T15" fmla="*/ 214 h 235"/>
                <a:gd name="T16" fmla="*/ 309 w 320"/>
                <a:gd name="T17" fmla="*/ 214 h 235"/>
                <a:gd name="T18" fmla="*/ 320 w 320"/>
                <a:gd name="T19" fmla="*/ 224 h 235"/>
                <a:gd name="T20" fmla="*/ 53 w 320"/>
                <a:gd name="T21" fmla="*/ 192 h 235"/>
                <a:gd name="T22" fmla="*/ 64 w 320"/>
                <a:gd name="T23" fmla="*/ 182 h 235"/>
                <a:gd name="T24" fmla="*/ 64 w 320"/>
                <a:gd name="T25" fmla="*/ 139 h 235"/>
                <a:gd name="T26" fmla="*/ 53 w 320"/>
                <a:gd name="T27" fmla="*/ 128 h 235"/>
                <a:gd name="T28" fmla="*/ 42 w 320"/>
                <a:gd name="T29" fmla="*/ 139 h 235"/>
                <a:gd name="T30" fmla="*/ 42 w 320"/>
                <a:gd name="T31" fmla="*/ 182 h 235"/>
                <a:gd name="T32" fmla="*/ 53 w 320"/>
                <a:gd name="T33" fmla="*/ 192 h 235"/>
                <a:gd name="T34" fmla="*/ 96 w 320"/>
                <a:gd name="T35" fmla="*/ 192 h 235"/>
                <a:gd name="T36" fmla="*/ 106 w 320"/>
                <a:gd name="T37" fmla="*/ 182 h 235"/>
                <a:gd name="T38" fmla="*/ 106 w 320"/>
                <a:gd name="T39" fmla="*/ 107 h 235"/>
                <a:gd name="T40" fmla="*/ 96 w 320"/>
                <a:gd name="T41" fmla="*/ 96 h 235"/>
                <a:gd name="T42" fmla="*/ 85 w 320"/>
                <a:gd name="T43" fmla="*/ 107 h 235"/>
                <a:gd name="T44" fmla="*/ 85 w 320"/>
                <a:gd name="T45" fmla="*/ 182 h 235"/>
                <a:gd name="T46" fmla="*/ 96 w 320"/>
                <a:gd name="T47" fmla="*/ 192 h 235"/>
                <a:gd name="T48" fmla="*/ 138 w 320"/>
                <a:gd name="T49" fmla="*/ 192 h 235"/>
                <a:gd name="T50" fmla="*/ 149 w 320"/>
                <a:gd name="T51" fmla="*/ 182 h 235"/>
                <a:gd name="T52" fmla="*/ 149 w 320"/>
                <a:gd name="T53" fmla="*/ 11 h 235"/>
                <a:gd name="T54" fmla="*/ 138 w 320"/>
                <a:gd name="T55" fmla="*/ 0 h 235"/>
                <a:gd name="T56" fmla="*/ 128 w 320"/>
                <a:gd name="T57" fmla="*/ 11 h 235"/>
                <a:gd name="T58" fmla="*/ 128 w 320"/>
                <a:gd name="T59" fmla="*/ 182 h 235"/>
                <a:gd name="T60" fmla="*/ 138 w 320"/>
                <a:gd name="T61" fmla="*/ 192 h 235"/>
                <a:gd name="T62" fmla="*/ 181 w 320"/>
                <a:gd name="T63" fmla="*/ 192 h 235"/>
                <a:gd name="T64" fmla="*/ 192 w 320"/>
                <a:gd name="T65" fmla="*/ 182 h 235"/>
                <a:gd name="T66" fmla="*/ 192 w 320"/>
                <a:gd name="T67" fmla="*/ 64 h 235"/>
                <a:gd name="T68" fmla="*/ 181 w 320"/>
                <a:gd name="T69" fmla="*/ 54 h 235"/>
                <a:gd name="T70" fmla="*/ 170 w 320"/>
                <a:gd name="T71" fmla="*/ 64 h 235"/>
                <a:gd name="T72" fmla="*/ 170 w 320"/>
                <a:gd name="T73" fmla="*/ 182 h 235"/>
                <a:gd name="T74" fmla="*/ 181 w 320"/>
                <a:gd name="T75" fmla="*/ 192 h 235"/>
                <a:gd name="T76" fmla="*/ 224 w 320"/>
                <a:gd name="T77" fmla="*/ 192 h 235"/>
                <a:gd name="T78" fmla="*/ 234 w 320"/>
                <a:gd name="T79" fmla="*/ 182 h 235"/>
                <a:gd name="T80" fmla="*/ 234 w 320"/>
                <a:gd name="T81" fmla="*/ 32 h 235"/>
                <a:gd name="T82" fmla="*/ 224 w 320"/>
                <a:gd name="T83" fmla="*/ 22 h 235"/>
                <a:gd name="T84" fmla="*/ 213 w 320"/>
                <a:gd name="T85" fmla="*/ 32 h 235"/>
                <a:gd name="T86" fmla="*/ 213 w 320"/>
                <a:gd name="T87" fmla="*/ 182 h 235"/>
                <a:gd name="T88" fmla="*/ 224 w 320"/>
                <a:gd name="T89" fmla="*/ 192 h 235"/>
                <a:gd name="T90" fmla="*/ 266 w 320"/>
                <a:gd name="T91" fmla="*/ 192 h 235"/>
                <a:gd name="T92" fmla="*/ 277 w 320"/>
                <a:gd name="T93" fmla="*/ 182 h 235"/>
                <a:gd name="T94" fmla="*/ 277 w 320"/>
                <a:gd name="T95" fmla="*/ 118 h 235"/>
                <a:gd name="T96" fmla="*/ 266 w 320"/>
                <a:gd name="T97" fmla="*/ 107 h 235"/>
                <a:gd name="T98" fmla="*/ 256 w 320"/>
                <a:gd name="T99" fmla="*/ 118 h 235"/>
                <a:gd name="T100" fmla="*/ 256 w 320"/>
                <a:gd name="T101" fmla="*/ 182 h 235"/>
                <a:gd name="T102" fmla="*/ 266 w 320"/>
                <a:gd name="T103" fmla="*/ 19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0" h="235">
                  <a:moveTo>
                    <a:pt x="320" y="224"/>
                  </a:moveTo>
                  <a:cubicBezTo>
                    <a:pt x="320" y="230"/>
                    <a:pt x="315" y="235"/>
                    <a:pt x="309" y="235"/>
                  </a:cubicBezTo>
                  <a:cubicBezTo>
                    <a:pt x="10" y="235"/>
                    <a:pt x="10" y="235"/>
                    <a:pt x="10" y="235"/>
                  </a:cubicBezTo>
                  <a:cubicBezTo>
                    <a:pt x="4" y="235"/>
                    <a:pt x="0" y="230"/>
                    <a:pt x="0" y="2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15" y="214"/>
                    <a:pt x="320" y="218"/>
                    <a:pt x="320" y="224"/>
                  </a:cubicBezTo>
                  <a:close/>
                  <a:moveTo>
                    <a:pt x="53" y="192"/>
                  </a:moveTo>
                  <a:cubicBezTo>
                    <a:pt x="59" y="192"/>
                    <a:pt x="64" y="188"/>
                    <a:pt x="64" y="182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3"/>
                    <a:pt x="59" y="128"/>
                    <a:pt x="53" y="128"/>
                  </a:cubicBezTo>
                  <a:cubicBezTo>
                    <a:pt x="47" y="128"/>
                    <a:pt x="42" y="133"/>
                    <a:pt x="42" y="139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88"/>
                    <a:pt x="47" y="192"/>
                    <a:pt x="53" y="192"/>
                  </a:cubicBezTo>
                  <a:close/>
                  <a:moveTo>
                    <a:pt x="96" y="192"/>
                  </a:moveTo>
                  <a:cubicBezTo>
                    <a:pt x="102" y="192"/>
                    <a:pt x="106" y="188"/>
                    <a:pt x="106" y="182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1"/>
                    <a:pt x="102" y="96"/>
                    <a:pt x="96" y="96"/>
                  </a:cubicBezTo>
                  <a:cubicBezTo>
                    <a:pt x="90" y="96"/>
                    <a:pt x="85" y="101"/>
                    <a:pt x="85" y="107"/>
                  </a:cubicBezTo>
                  <a:cubicBezTo>
                    <a:pt x="85" y="182"/>
                    <a:pt x="85" y="182"/>
                    <a:pt x="85" y="182"/>
                  </a:cubicBezTo>
                  <a:cubicBezTo>
                    <a:pt x="85" y="188"/>
                    <a:pt x="90" y="192"/>
                    <a:pt x="96" y="192"/>
                  </a:cubicBezTo>
                  <a:close/>
                  <a:moveTo>
                    <a:pt x="138" y="192"/>
                  </a:moveTo>
                  <a:cubicBezTo>
                    <a:pt x="144" y="192"/>
                    <a:pt x="149" y="188"/>
                    <a:pt x="149" y="182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49" y="5"/>
                    <a:pt x="144" y="0"/>
                    <a:pt x="138" y="0"/>
                  </a:cubicBezTo>
                  <a:cubicBezTo>
                    <a:pt x="132" y="0"/>
                    <a:pt x="128" y="5"/>
                    <a:pt x="128" y="11"/>
                  </a:cubicBezTo>
                  <a:cubicBezTo>
                    <a:pt x="128" y="182"/>
                    <a:pt x="128" y="182"/>
                    <a:pt x="128" y="182"/>
                  </a:cubicBezTo>
                  <a:cubicBezTo>
                    <a:pt x="128" y="188"/>
                    <a:pt x="132" y="192"/>
                    <a:pt x="138" y="192"/>
                  </a:cubicBezTo>
                  <a:close/>
                  <a:moveTo>
                    <a:pt x="181" y="192"/>
                  </a:moveTo>
                  <a:cubicBezTo>
                    <a:pt x="187" y="192"/>
                    <a:pt x="192" y="188"/>
                    <a:pt x="192" y="182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2" y="58"/>
                    <a:pt x="187" y="54"/>
                    <a:pt x="181" y="54"/>
                  </a:cubicBezTo>
                  <a:cubicBezTo>
                    <a:pt x="175" y="54"/>
                    <a:pt x="170" y="58"/>
                    <a:pt x="170" y="64"/>
                  </a:cubicBezTo>
                  <a:cubicBezTo>
                    <a:pt x="170" y="182"/>
                    <a:pt x="170" y="182"/>
                    <a:pt x="170" y="182"/>
                  </a:cubicBezTo>
                  <a:cubicBezTo>
                    <a:pt x="170" y="188"/>
                    <a:pt x="175" y="192"/>
                    <a:pt x="181" y="192"/>
                  </a:cubicBezTo>
                  <a:close/>
                  <a:moveTo>
                    <a:pt x="224" y="192"/>
                  </a:moveTo>
                  <a:cubicBezTo>
                    <a:pt x="230" y="192"/>
                    <a:pt x="234" y="188"/>
                    <a:pt x="234" y="182"/>
                  </a:cubicBezTo>
                  <a:cubicBezTo>
                    <a:pt x="234" y="32"/>
                    <a:pt x="234" y="32"/>
                    <a:pt x="234" y="32"/>
                  </a:cubicBezTo>
                  <a:cubicBezTo>
                    <a:pt x="234" y="26"/>
                    <a:pt x="230" y="22"/>
                    <a:pt x="224" y="22"/>
                  </a:cubicBezTo>
                  <a:cubicBezTo>
                    <a:pt x="218" y="22"/>
                    <a:pt x="213" y="26"/>
                    <a:pt x="213" y="32"/>
                  </a:cubicBezTo>
                  <a:cubicBezTo>
                    <a:pt x="213" y="182"/>
                    <a:pt x="213" y="182"/>
                    <a:pt x="213" y="182"/>
                  </a:cubicBezTo>
                  <a:cubicBezTo>
                    <a:pt x="213" y="188"/>
                    <a:pt x="218" y="192"/>
                    <a:pt x="224" y="192"/>
                  </a:cubicBezTo>
                  <a:close/>
                  <a:moveTo>
                    <a:pt x="266" y="192"/>
                  </a:moveTo>
                  <a:cubicBezTo>
                    <a:pt x="272" y="192"/>
                    <a:pt x="277" y="188"/>
                    <a:pt x="277" y="182"/>
                  </a:cubicBezTo>
                  <a:cubicBezTo>
                    <a:pt x="277" y="118"/>
                    <a:pt x="277" y="118"/>
                    <a:pt x="277" y="118"/>
                  </a:cubicBezTo>
                  <a:cubicBezTo>
                    <a:pt x="277" y="112"/>
                    <a:pt x="272" y="107"/>
                    <a:pt x="266" y="107"/>
                  </a:cubicBezTo>
                  <a:cubicBezTo>
                    <a:pt x="260" y="107"/>
                    <a:pt x="256" y="112"/>
                    <a:pt x="256" y="118"/>
                  </a:cubicBezTo>
                  <a:cubicBezTo>
                    <a:pt x="256" y="182"/>
                    <a:pt x="256" y="182"/>
                    <a:pt x="256" y="182"/>
                  </a:cubicBezTo>
                  <a:cubicBezTo>
                    <a:pt x="256" y="188"/>
                    <a:pt x="260" y="192"/>
                    <a:pt x="266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2213" tIns="31106" rIns="62213" bIns="31106" numCol="1" anchor="t" anchorCtr="0" compatLnSpc="1">
              <a:prstTxWarp prst="textNoShape">
                <a:avLst/>
              </a:prstTxWarp>
            </a:bodyPr>
            <a:lstStyle/>
            <a:p>
              <a:endParaRPr lang="en-GB" sz="1600"/>
            </a:p>
          </p:txBody>
        </p:sp>
        <p:sp>
          <p:nvSpPr>
            <p:cNvPr id="46" name="Freeform 378">
              <a:extLst>
                <a:ext uri="{FF2B5EF4-FFF2-40B4-BE49-F238E27FC236}">
                  <a16:creationId xmlns:a16="http://schemas.microsoft.com/office/drawing/2014/main" id="{0858876A-250E-4147-A225-5C6675CAB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6" y="2823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2213" tIns="31106" rIns="62213" bIns="31106" numCol="1" anchor="t" anchorCtr="0" compatLnSpc="1">
              <a:prstTxWarp prst="textNoShape">
                <a:avLst/>
              </a:prstTxWarp>
            </a:bodyPr>
            <a:lstStyle/>
            <a:p>
              <a:endParaRPr lang="en-GB" sz="1600"/>
            </a:p>
          </p:txBody>
        </p:sp>
      </p:grpSp>
      <p:grpSp>
        <p:nvGrpSpPr>
          <p:cNvPr id="47" name="Group 979">
            <a:extLst>
              <a:ext uri="{FF2B5EF4-FFF2-40B4-BE49-F238E27FC236}">
                <a16:creationId xmlns:a16="http://schemas.microsoft.com/office/drawing/2014/main" id="{1A16A6D9-2260-4363-B52C-1FEF8603F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19887" y="5665539"/>
            <a:ext cx="344134" cy="345148"/>
            <a:chOff x="2032" y="4237"/>
            <a:chExt cx="340" cy="341"/>
          </a:xfrm>
          <a:solidFill>
            <a:schemeClr val="tx1"/>
          </a:solidFill>
        </p:grpSpPr>
        <p:sp>
          <p:nvSpPr>
            <p:cNvPr id="48" name="Freeform 980">
              <a:extLst>
                <a:ext uri="{FF2B5EF4-FFF2-40B4-BE49-F238E27FC236}">
                  <a16:creationId xmlns:a16="http://schemas.microsoft.com/office/drawing/2014/main" id="{192EB93A-050E-4802-B89F-99B14AE48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" y="4237"/>
              <a:ext cx="340" cy="341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2213" tIns="31106" rIns="62213" bIns="31106" numCol="1" anchor="t" anchorCtr="0" compatLnSpc="1">
              <a:prstTxWarp prst="textNoShape">
                <a:avLst/>
              </a:prstTxWarp>
            </a:bodyPr>
            <a:lstStyle/>
            <a:p>
              <a:endParaRPr lang="en-GB" sz="1600"/>
            </a:p>
          </p:txBody>
        </p:sp>
        <p:sp>
          <p:nvSpPr>
            <p:cNvPr id="49" name="Freeform 981">
              <a:extLst>
                <a:ext uri="{FF2B5EF4-FFF2-40B4-BE49-F238E27FC236}">
                  <a16:creationId xmlns:a16="http://schemas.microsoft.com/office/drawing/2014/main" id="{731BEBAE-E307-43D1-84A2-8480F919F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0" y="4471"/>
              <a:ext cx="99" cy="14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2213" tIns="31106" rIns="62213" bIns="31106" numCol="1" anchor="t" anchorCtr="0" compatLnSpc="1">
              <a:prstTxWarp prst="textNoShape">
                <a:avLst/>
              </a:prstTxWarp>
            </a:bodyPr>
            <a:lstStyle/>
            <a:p>
              <a:endParaRPr lang="en-GB" sz="1600"/>
            </a:p>
          </p:txBody>
        </p:sp>
        <p:sp>
          <p:nvSpPr>
            <p:cNvPr id="50" name="Freeform 982">
              <a:extLst>
                <a:ext uri="{FF2B5EF4-FFF2-40B4-BE49-F238E27FC236}">
                  <a16:creationId xmlns:a16="http://schemas.microsoft.com/office/drawing/2014/main" id="{0FCF0CB8-C72B-4829-B221-25DFE270C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0" y="4320"/>
              <a:ext cx="164" cy="165"/>
            </a:xfrm>
            <a:custGeom>
              <a:avLst/>
              <a:gdLst>
                <a:gd name="T0" fmla="*/ 244 w 248"/>
                <a:gd name="T1" fmla="*/ 230 h 248"/>
                <a:gd name="T2" fmla="*/ 148 w 248"/>
                <a:gd name="T3" fmla="*/ 132 h 248"/>
                <a:gd name="T4" fmla="*/ 148 w 248"/>
                <a:gd name="T5" fmla="*/ 132 h 248"/>
                <a:gd name="T6" fmla="*/ 185 w 248"/>
                <a:gd name="T7" fmla="*/ 95 h 248"/>
                <a:gd name="T8" fmla="*/ 193 w 248"/>
                <a:gd name="T9" fmla="*/ 98 h 248"/>
                <a:gd name="T10" fmla="*/ 200 w 248"/>
                <a:gd name="T11" fmla="*/ 95 h 248"/>
                <a:gd name="T12" fmla="*/ 200 w 248"/>
                <a:gd name="T13" fmla="*/ 79 h 248"/>
                <a:gd name="T14" fmla="*/ 125 w 248"/>
                <a:gd name="T15" fmla="*/ 4 h 248"/>
                <a:gd name="T16" fmla="*/ 110 w 248"/>
                <a:gd name="T17" fmla="*/ 4 h 248"/>
                <a:gd name="T18" fmla="*/ 110 w 248"/>
                <a:gd name="T19" fmla="*/ 19 h 248"/>
                <a:gd name="T20" fmla="*/ 19 w 248"/>
                <a:gd name="T21" fmla="*/ 110 h 248"/>
                <a:gd name="T22" fmla="*/ 4 w 248"/>
                <a:gd name="T23" fmla="*/ 110 h 248"/>
                <a:gd name="T24" fmla="*/ 4 w 248"/>
                <a:gd name="T25" fmla="*/ 125 h 248"/>
                <a:gd name="T26" fmla="*/ 80 w 248"/>
                <a:gd name="T27" fmla="*/ 200 h 248"/>
                <a:gd name="T28" fmla="*/ 87 w 248"/>
                <a:gd name="T29" fmla="*/ 203 h 248"/>
                <a:gd name="T30" fmla="*/ 95 w 248"/>
                <a:gd name="T31" fmla="*/ 200 h 248"/>
                <a:gd name="T32" fmla="*/ 95 w 248"/>
                <a:gd name="T33" fmla="*/ 185 h 248"/>
                <a:gd name="T34" fmla="*/ 95 w 248"/>
                <a:gd name="T35" fmla="*/ 185 h 248"/>
                <a:gd name="T36" fmla="*/ 132 w 248"/>
                <a:gd name="T37" fmla="*/ 147 h 248"/>
                <a:gd name="T38" fmla="*/ 229 w 248"/>
                <a:gd name="T39" fmla="*/ 245 h 248"/>
                <a:gd name="T40" fmla="*/ 237 w 248"/>
                <a:gd name="T41" fmla="*/ 248 h 248"/>
                <a:gd name="T42" fmla="*/ 244 w 248"/>
                <a:gd name="T43" fmla="*/ 245 h 248"/>
                <a:gd name="T44" fmla="*/ 244 w 248"/>
                <a:gd name="T45" fmla="*/ 230 h 248"/>
                <a:gd name="T46" fmla="*/ 34 w 248"/>
                <a:gd name="T47" fmla="*/ 125 h 248"/>
                <a:gd name="T48" fmla="*/ 125 w 248"/>
                <a:gd name="T49" fmla="*/ 34 h 248"/>
                <a:gd name="T50" fmla="*/ 170 w 248"/>
                <a:gd name="T51" fmla="*/ 79 h 248"/>
                <a:gd name="T52" fmla="*/ 80 w 248"/>
                <a:gd name="T53" fmla="*/ 170 h 248"/>
                <a:gd name="T54" fmla="*/ 34 w 248"/>
                <a:gd name="T55" fmla="*/ 12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44" y="230"/>
                  </a:moveTo>
                  <a:cubicBezTo>
                    <a:pt x="148" y="132"/>
                    <a:pt x="148" y="132"/>
                    <a:pt x="148" y="132"/>
                  </a:cubicBezTo>
                  <a:cubicBezTo>
                    <a:pt x="148" y="132"/>
                    <a:pt x="148" y="132"/>
                    <a:pt x="148" y="132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7" y="97"/>
                    <a:pt x="190" y="98"/>
                    <a:pt x="193" y="98"/>
                  </a:cubicBezTo>
                  <a:cubicBezTo>
                    <a:pt x="196" y="98"/>
                    <a:pt x="198" y="97"/>
                    <a:pt x="200" y="95"/>
                  </a:cubicBezTo>
                  <a:cubicBezTo>
                    <a:pt x="205" y="90"/>
                    <a:pt x="205" y="84"/>
                    <a:pt x="200" y="79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1" y="0"/>
                    <a:pt x="114" y="0"/>
                    <a:pt x="110" y="4"/>
                  </a:cubicBezTo>
                  <a:cubicBezTo>
                    <a:pt x="106" y="8"/>
                    <a:pt x="106" y="15"/>
                    <a:pt x="110" y="19"/>
                  </a:cubicBezTo>
                  <a:cubicBezTo>
                    <a:pt x="19" y="110"/>
                    <a:pt x="19" y="110"/>
                    <a:pt x="19" y="110"/>
                  </a:cubicBezTo>
                  <a:cubicBezTo>
                    <a:pt x="15" y="105"/>
                    <a:pt x="8" y="105"/>
                    <a:pt x="4" y="110"/>
                  </a:cubicBezTo>
                  <a:cubicBezTo>
                    <a:pt x="0" y="114"/>
                    <a:pt x="0" y="121"/>
                    <a:pt x="4" y="125"/>
                  </a:cubicBezTo>
                  <a:cubicBezTo>
                    <a:pt x="80" y="200"/>
                    <a:pt x="80" y="200"/>
                    <a:pt x="80" y="200"/>
                  </a:cubicBezTo>
                  <a:cubicBezTo>
                    <a:pt x="82" y="202"/>
                    <a:pt x="84" y="203"/>
                    <a:pt x="87" y="203"/>
                  </a:cubicBezTo>
                  <a:cubicBezTo>
                    <a:pt x="90" y="203"/>
                    <a:pt x="93" y="202"/>
                    <a:pt x="95" y="200"/>
                  </a:cubicBezTo>
                  <a:cubicBezTo>
                    <a:pt x="99" y="196"/>
                    <a:pt x="99" y="189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132" y="147"/>
                    <a:pt x="132" y="147"/>
                    <a:pt x="132" y="147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1" y="247"/>
                    <a:pt x="234" y="248"/>
                    <a:pt x="237" y="248"/>
                  </a:cubicBezTo>
                  <a:cubicBezTo>
                    <a:pt x="239" y="248"/>
                    <a:pt x="242" y="247"/>
                    <a:pt x="244" y="245"/>
                  </a:cubicBezTo>
                  <a:cubicBezTo>
                    <a:pt x="248" y="241"/>
                    <a:pt x="248" y="234"/>
                    <a:pt x="244" y="230"/>
                  </a:cubicBezTo>
                  <a:close/>
                  <a:moveTo>
                    <a:pt x="34" y="125"/>
                  </a:moveTo>
                  <a:cubicBezTo>
                    <a:pt x="125" y="34"/>
                    <a:pt x="125" y="34"/>
                    <a:pt x="125" y="34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80" y="170"/>
                    <a:pt x="80" y="170"/>
                    <a:pt x="80" y="170"/>
                  </a:cubicBezTo>
                  <a:lnTo>
                    <a:pt x="3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2213" tIns="31106" rIns="62213" bIns="31106" numCol="1" anchor="t" anchorCtr="0" compatLnSpc="1">
              <a:prstTxWarp prst="textNoShape">
                <a:avLst/>
              </a:prstTxWarp>
            </a:bodyPr>
            <a:lstStyle/>
            <a:p>
              <a:endParaRPr lang="en-GB" sz="1600"/>
            </a:p>
          </p:txBody>
        </p:sp>
      </p:grpSp>
      <p:grpSp>
        <p:nvGrpSpPr>
          <p:cNvPr id="51" name="Group 892">
            <a:extLst>
              <a:ext uri="{FF2B5EF4-FFF2-40B4-BE49-F238E27FC236}">
                <a16:creationId xmlns:a16="http://schemas.microsoft.com/office/drawing/2014/main" id="{2864912F-089E-48F8-95BA-294A3D147A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82223" y="4492340"/>
            <a:ext cx="352702" cy="353740"/>
            <a:chOff x="4270" y="3457"/>
            <a:chExt cx="340" cy="341"/>
          </a:xfrm>
          <a:solidFill>
            <a:schemeClr val="tx1"/>
          </a:solidFill>
        </p:grpSpPr>
        <p:sp>
          <p:nvSpPr>
            <p:cNvPr id="52" name="Freeform 893">
              <a:extLst>
                <a:ext uri="{FF2B5EF4-FFF2-40B4-BE49-F238E27FC236}">
                  <a16:creationId xmlns:a16="http://schemas.microsoft.com/office/drawing/2014/main" id="{88790126-9AD0-431C-B205-8AFB52108A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3521"/>
              <a:ext cx="192" cy="192"/>
            </a:xfrm>
            <a:custGeom>
              <a:avLst/>
              <a:gdLst>
                <a:gd name="T0" fmla="*/ 285 w 289"/>
                <a:gd name="T1" fmla="*/ 269 h 288"/>
                <a:gd name="T2" fmla="*/ 189 w 289"/>
                <a:gd name="T3" fmla="*/ 174 h 288"/>
                <a:gd name="T4" fmla="*/ 213 w 289"/>
                <a:gd name="T5" fmla="*/ 106 h 288"/>
                <a:gd name="T6" fmla="*/ 106 w 289"/>
                <a:gd name="T7" fmla="*/ 0 h 288"/>
                <a:gd name="T8" fmla="*/ 0 w 289"/>
                <a:gd name="T9" fmla="*/ 106 h 288"/>
                <a:gd name="T10" fmla="*/ 106 w 289"/>
                <a:gd name="T11" fmla="*/ 213 h 288"/>
                <a:gd name="T12" fmla="*/ 174 w 289"/>
                <a:gd name="T13" fmla="*/ 189 h 288"/>
                <a:gd name="T14" fmla="*/ 269 w 289"/>
                <a:gd name="T15" fmla="*/ 285 h 288"/>
                <a:gd name="T16" fmla="*/ 277 w 289"/>
                <a:gd name="T17" fmla="*/ 288 h 288"/>
                <a:gd name="T18" fmla="*/ 285 w 289"/>
                <a:gd name="T19" fmla="*/ 285 h 288"/>
                <a:gd name="T20" fmla="*/ 285 w 289"/>
                <a:gd name="T21" fmla="*/ 269 h 288"/>
                <a:gd name="T22" fmla="*/ 106 w 289"/>
                <a:gd name="T23" fmla="*/ 192 h 288"/>
                <a:gd name="T24" fmla="*/ 21 w 289"/>
                <a:gd name="T25" fmla="*/ 106 h 288"/>
                <a:gd name="T26" fmla="*/ 106 w 289"/>
                <a:gd name="T27" fmla="*/ 21 h 288"/>
                <a:gd name="T28" fmla="*/ 192 w 289"/>
                <a:gd name="T29" fmla="*/ 106 h 288"/>
                <a:gd name="T30" fmla="*/ 106 w 289"/>
                <a:gd name="T31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9" h="288">
                  <a:moveTo>
                    <a:pt x="285" y="269"/>
                  </a:moveTo>
                  <a:cubicBezTo>
                    <a:pt x="189" y="174"/>
                    <a:pt x="189" y="174"/>
                    <a:pt x="189" y="174"/>
                  </a:cubicBezTo>
                  <a:cubicBezTo>
                    <a:pt x="204" y="155"/>
                    <a:pt x="213" y="132"/>
                    <a:pt x="213" y="106"/>
                  </a:cubicBezTo>
                  <a:cubicBezTo>
                    <a:pt x="213" y="48"/>
                    <a:pt x="165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165"/>
                    <a:pt x="48" y="213"/>
                    <a:pt x="106" y="213"/>
                  </a:cubicBezTo>
                  <a:cubicBezTo>
                    <a:pt x="132" y="213"/>
                    <a:pt x="155" y="204"/>
                    <a:pt x="174" y="189"/>
                  </a:cubicBezTo>
                  <a:cubicBezTo>
                    <a:pt x="269" y="285"/>
                    <a:pt x="269" y="285"/>
                    <a:pt x="269" y="285"/>
                  </a:cubicBezTo>
                  <a:cubicBezTo>
                    <a:pt x="272" y="287"/>
                    <a:pt x="274" y="288"/>
                    <a:pt x="277" y="288"/>
                  </a:cubicBezTo>
                  <a:cubicBezTo>
                    <a:pt x="280" y="288"/>
                    <a:pt x="282" y="287"/>
                    <a:pt x="285" y="285"/>
                  </a:cubicBezTo>
                  <a:cubicBezTo>
                    <a:pt x="289" y="280"/>
                    <a:pt x="289" y="274"/>
                    <a:pt x="285" y="269"/>
                  </a:cubicBezTo>
                  <a:close/>
                  <a:moveTo>
                    <a:pt x="106" y="192"/>
                  </a:moveTo>
                  <a:cubicBezTo>
                    <a:pt x="59" y="192"/>
                    <a:pt x="21" y="153"/>
                    <a:pt x="21" y="106"/>
                  </a:cubicBezTo>
                  <a:cubicBezTo>
                    <a:pt x="21" y="59"/>
                    <a:pt x="59" y="21"/>
                    <a:pt x="106" y="21"/>
                  </a:cubicBezTo>
                  <a:cubicBezTo>
                    <a:pt x="153" y="21"/>
                    <a:pt x="192" y="59"/>
                    <a:pt x="192" y="106"/>
                  </a:cubicBezTo>
                  <a:cubicBezTo>
                    <a:pt x="192" y="153"/>
                    <a:pt x="153" y="192"/>
                    <a:pt x="106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2213" tIns="31106" rIns="62213" bIns="31106" numCol="1" anchor="t" anchorCtr="0" compatLnSpc="1">
              <a:prstTxWarp prst="textNoShape">
                <a:avLst/>
              </a:prstTxWarp>
            </a:bodyPr>
            <a:lstStyle/>
            <a:p>
              <a:endParaRPr lang="en-GB" sz="1600"/>
            </a:p>
          </p:txBody>
        </p:sp>
        <p:sp>
          <p:nvSpPr>
            <p:cNvPr id="53" name="Freeform 894">
              <a:extLst>
                <a:ext uri="{FF2B5EF4-FFF2-40B4-BE49-F238E27FC236}">
                  <a16:creationId xmlns:a16="http://schemas.microsoft.com/office/drawing/2014/main" id="{60D0452A-89DC-4823-A639-E6018A8ADB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3457"/>
              <a:ext cx="340" cy="341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2213" tIns="31106" rIns="62213" bIns="31106" numCol="1" anchor="t" anchorCtr="0" compatLnSpc="1">
              <a:prstTxWarp prst="textNoShape">
                <a:avLst/>
              </a:prstTxWarp>
            </a:bodyPr>
            <a:lstStyle/>
            <a:p>
              <a:endParaRPr lang="en-GB" sz="16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2B1B153-298D-4D07-B00B-EADA6905203A}"/>
              </a:ext>
            </a:extLst>
          </p:cNvPr>
          <p:cNvSpPr/>
          <p:nvPr/>
        </p:nvSpPr>
        <p:spPr>
          <a:xfrm>
            <a:off x="3660293" y="5595741"/>
            <a:ext cx="2866127" cy="48474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lang="fr-FR" sz="1050" b="1"/>
              <a:t>Financial Advisory</a:t>
            </a:r>
          </a:p>
          <a:p>
            <a:r>
              <a:rPr lang="fr-FR" sz="1050"/>
              <a:t>Accompagner les entreprises dans leurs opérations et mutations financières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485906C-02BA-B08C-BE2F-5BEB323B1766}"/>
              </a:ext>
            </a:extLst>
          </p:cNvPr>
          <p:cNvGrpSpPr/>
          <p:nvPr/>
        </p:nvGrpSpPr>
        <p:grpSpPr>
          <a:xfrm>
            <a:off x="3182225" y="4970892"/>
            <a:ext cx="3344195" cy="484748"/>
            <a:chOff x="3168481" y="4690495"/>
            <a:chExt cx="3344195" cy="484748"/>
          </a:xfrm>
        </p:grpSpPr>
        <p:grpSp>
          <p:nvGrpSpPr>
            <p:cNvPr id="41" name="Group 508">
              <a:extLst>
                <a:ext uri="{FF2B5EF4-FFF2-40B4-BE49-F238E27FC236}">
                  <a16:creationId xmlns:a16="http://schemas.microsoft.com/office/drawing/2014/main" id="{E7C74E91-0DB6-43DA-9F2A-442C67B514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68481" y="4756088"/>
              <a:ext cx="353566" cy="353565"/>
              <a:chOff x="3297" y="2398"/>
              <a:chExt cx="340" cy="340"/>
            </a:xfrm>
            <a:solidFill>
              <a:schemeClr val="tx1"/>
            </a:solidFill>
          </p:grpSpPr>
          <p:sp>
            <p:nvSpPr>
              <p:cNvPr id="42" name="Freeform 509">
                <a:extLst>
                  <a:ext uri="{FF2B5EF4-FFF2-40B4-BE49-F238E27FC236}">
                    <a16:creationId xmlns:a16="http://schemas.microsoft.com/office/drawing/2014/main" id="{A1A7FDBD-6B91-457C-83F9-635498F5E8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1" y="2462"/>
                <a:ext cx="212" cy="212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98 w 320"/>
                  <a:gd name="T11" fmla="*/ 160 h 320"/>
                  <a:gd name="T12" fmla="*/ 297 w 320"/>
                  <a:gd name="T13" fmla="*/ 179 h 320"/>
                  <a:gd name="T14" fmla="*/ 244 w 320"/>
                  <a:gd name="T15" fmla="*/ 172 h 320"/>
                  <a:gd name="T16" fmla="*/ 245 w 320"/>
                  <a:gd name="T17" fmla="*/ 160 h 320"/>
                  <a:gd name="T18" fmla="*/ 244 w 320"/>
                  <a:gd name="T19" fmla="*/ 148 h 320"/>
                  <a:gd name="T20" fmla="*/ 297 w 320"/>
                  <a:gd name="T21" fmla="*/ 140 h 320"/>
                  <a:gd name="T22" fmla="*/ 298 w 320"/>
                  <a:gd name="T23" fmla="*/ 160 h 320"/>
                  <a:gd name="T24" fmla="*/ 292 w 320"/>
                  <a:gd name="T25" fmla="*/ 119 h 320"/>
                  <a:gd name="T26" fmla="*/ 238 w 320"/>
                  <a:gd name="T27" fmla="*/ 127 h 320"/>
                  <a:gd name="T28" fmla="*/ 192 w 320"/>
                  <a:gd name="T29" fmla="*/ 81 h 320"/>
                  <a:gd name="T30" fmla="*/ 200 w 320"/>
                  <a:gd name="T31" fmla="*/ 27 h 320"/>
                  <a:gd name="T32" fmla="*/ 292 w 320"/>
                  <a:gd name="T33" fmla="*/ 119 h 320"/>
                  <a:gd name="T34" fmla="*/ 160 w 320"/>
                  <a:gd name="T35" fmla="*/ 224 h 320"/>
                  <a:gd name="T36" fmla="*/ 96 w 320"/>
                  <a:gd name="T37" fmla="*/ 160 h 320"/>
                  <a:gd name="T38" fmla="*/ 160 w 320"/>
                  <a:gd name="T39" fmla="*/ 96 h 320"/>
                  <a:gd name="T40" fmla="*/ 224 w 320"/>
                  <a:gd name="T41" fmla="*/ 160 h 320"/>
                  <a:gd name="T42" fmla="*/ 160 w 320"/>
                  <a:gd name="T43" fmla="*/ 224 h 320"/>
                  <a:gd name="T44" fmla="*/ 179 w 320"/>
                  <a:gd name="T45" fmla="*/ 23 h 320"/>
                  <a:gd name="T46" fmla="*/ 172 w 320"/>
                  <a:gd name="T47" fmla="*/ 75 h 320"/>
                  <a:gd name="T48" fmla="*/ 160 w 320"/>
                  <a:gd name="T49" fmla="*/ 74 h 320"/>
                  <a:gd name="T50" fmla="*/ 148 w 320"/>
                  <a:gd name="T51" fmla="*/ 75 h 320"/>
                  <a:gd name="T52" fmla="*/ 140 w 320"/>
                  <a:gd name="T53" fmla="*/ 23 h 320"/>
                  <a:gd name="T54" fmla="*/ 160 w 320"/>
                  <a:gd name="T55" fmla="*/ 21 h 320"/>
                  <a:gd name="T56" fmla="*/ 179 w 320"/>
                  <a:gd name="T57" fmla="*/ 23 h 320"/>
                  <a:gd name="T58" fmla="*/ 119 w 320"/>
                  <a:gd name="T59" fmla="*/ 27 h 320"/>
                  <a:gd name="T60" fmla="*/ 127 w 320"/>
                  <a:gd name="T61" fmla="*/ 81 h 320"/>
                  <a:gd name="T62" fmla="*/ 81 w 320"/>
                  <a:gd name="T63" fmla="*/ 127 h 320"/>
                  <a:gd name="T64" fmla="*/ 27 w 320"/>
                  <a:gd name="T65" fmla="*/ 119 h 320"/>
                  <a:gd name="T66" fmla="*/ 119 w 320"/>
                  <a:gd name="T67" fmla="*/ 27 h 320"/>
                  <a:gd name="T68" fmla="*/ 21 w 320"/>
                  <a:gd name="T69" fmla="*/ 160 h 320"/>
                  <a:gd name="T70" fmla="*/ 23 w 320"/>
                  <a:gd name="T71" fmla="*/ 140 h 320"/>
                  <a:gd name="T72" fmla="*/ 75 w 320"/>
                  <a:gd name="T73" fmla="*/ 148 h 320"/>
                  <a:gd name="T74" fmla="*/ 74 w 320"/>
                  <a:gd name="T75" fmla="*/ 160 h 320"/>
                  <a:gd name="T76" fmla="*/ 75 w 320"/>
                  <a:gd name="T77" fmla="*/ 172 h 320"/>
                  <a:gd name="T78" fmla="*/ 23 w 320"/>
                  <a:gd name="T79" fmla="*/ 179 h 320"/>
                  <a:gd name="T80" fmla="*/ 21 w 320"/>
                  <a:gd name="T81" fmla="*/ 160 h 320"/>
                  <a:gd name="T82" fmla="*/ 27 w 320"/>
                  <a:gd name="T83" fmla="*/ 200 h 320"/>
                  <a:gd name="T84" fmla="*/ 81 w 320"/>
                  <a:gd name="T85" fmla="*/ 192 h 320"/>
                  <a:gd name="T86" fmla="*/ 127 w 320"/>
                  <a:gd name="T87" fmla="*/ 238 h 320"/>
                  <a:gd name="T88" fmla="*/ 119 w 320"/>
                  <a:gd name="T89" fmla="*/ 292 h 320"/>
                  <a:gd name="T90" fmla="*/ 27 w 320"/>
                  <a:gd name="T91" fmla="*/ 200 h 320"/>
                  <a:gd name="T92" fmla="*/ 140 w 320"/>
                  <a:gd name="T93" fmla="*/ 297 h 320"/>
                  <a:gd name="T94" fmla="*/ 148 w 320"/>
                  <a:gd name="T95" fmla="*/ 244 h 320"/>
                  <a:gd name="T96" fmla="*/ 160 w 320"/>
                  <a:gd name="T97" fmla="*/ 245 h 320"/>
                  <a:gd name="T98" fmla="*/ 172 w 320"/>
                  <a:gd name="T99" fmla="*/ 244 h 320"/>
                  <a:gd name="T100" fmla="*/ 179 w 320"/>
                  <a:gd name="T101" fmla="*/ 297 h 320"/>
                  <a:gd name="T102" fmla="*/ 160 w 320"/>
                  <a:gd name="T103" fmla="*/ 298 h 320"/>
                  <a:gd name="T104" fmla="*/ 140 w 320"/>
                  <a:gd name="T105" fmla="*/ 297 h 320"/>
                  <a:gd name="T106" fmla="*/ 200 w 320"/>
                  <a:gd name="T107" fmla="*/ 292 h 320"/>
                  <a:gd name="T108" fmla="*/ 192 w 320"/>
                  <a:gd name="T109" fmla="*/ 238 h 320"/>
                  <a:gd name="T110" fmla="*/ 238 w 320"/>
                  <a:gd name="T111" fmla="*/ 192 h 320"/>
                  <a:gd name="T112" fmla="*/ 292 w 320"/>
                  <a:gd name="T113" fmla="*/ 200 h 320"/>
                  <a:gd name="T114" fmla="*/ 200 w 320"/>
                  <a:gd name="T115" fmla="*/ 29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98" y="160"/>
                    </a:moveTo>
                    <a:cubicBezTo>
                      <a:pt x="298" y="166"/>
                      <a:pt x="298" y="173"/>
                      <a:pt x="297" y="179"/>
                    </a:cubicBezTo>
                    <a:cubicBezTo>
                      <a:pt x="244" y="172"/>
                      <a:pt x="244" y="172"/>
                      <a:pt x="244" y="172"/>
                    </a:cubicBezTo>
                    <a:cubicBezTo>
                      <a:pt x="245" y="168"/>
                      <a:pt x="245" y="164"/>
                      <a:pt x="245" y="160"/>
                    </a:cubicBezTo>
                    <a:cubicBezTo>
                      <a:pt x="245" y="156"/>
                      <a:pt x="245" y="152"/>
                      <a:pt x="244" y="148"/>
                    </a:cubicBezTo>
                    <a:cubicBezTo>
                      <a:pt x="297" y="140"/>
                      <a:pt x="297" y="140"/>
                      <a:pt x="297" y="140"/>
                    </a:cubicBezTo>
                    <a:cubicBezTo>
                      <a:pt x="298" y="147"/>
                      <a:pt x="298" y="153"/>
                      <a:pt x="298" y="160"/>
                    </a:cubicBezTo>
                    <a:close/>
                    <a:moveTo>
                      <a:pt x="292" y="119"/>
                    </a:moveTo>
                    <a:cubicBezTo>
                      <a:pt x="238" y="127"/>
                      <a:pt x="238" y="127"/>
                      <a:pt x="238" y="127"/>
                    </a:cubicBezTo>
                    <a:cubicBezTo>
                      <a:pt x="230" y="106"/>
                      <a:pt x="213" y="90"/>
                      <a:pt x="192" y="81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44" y="40"/>
                      <a:pt x="279" y="75"/>
                      <a:pt x="292" y="119"/>
                    </a:cubicBezTo>
                    <a:close/>
                    <a:moveTo>
                      <a:pt x="160" y="224"/>
                    </a:moveTo>
                    <a:cubicBezTo>
                      <a:pt x="124" y="224"/>
                      <a:pt x="96" y="195"/>
                      <a:pt x="96" y="160"/>
                    </a:cubicBezTo>
                    <a:cubicBezTo>
                      <a:pt x="96" y="124"/>
                      <a:pt x="124" y="96"/>
                      <a:pt x="160" y="96"/>
                    </a:cubicBezTo>
                    <a:cubicBezTo>
                      <a:pt x="195" y="96"/>
                      <a:pt x="224" y="124"/>
                      <a:pt x="224" y="160"/>
                    </a:cubicBezTo>
                    <a:cubicBezTo>
                      <a:pt x="224" y="195"/>
                      <a:pt x="195" y="224"/>
                      <a:pt x="160" y="224"/>
                    </a:cubicBezTo>
                    <a:close/>
                    <a:moveTo>
                      <a:pt x="179" y="23"/>
                    </a:moveTo>
                    <a:cubicBezTo>
                      <a:pt x="172" y="75"/>
                      <a:pt x="172" y="75"/>
                      <a:pt x="172" y="75"/>
                    </a:cubicBezTo>
                    <a:cubicBezTo>
                      <a:pt x="168" y="75"/>
                      <a:pt x="164" y="74"/>
                      <a:pt x="160" y="74"/>
                    </a:cubicBezTo>
                    <a:cubicBezTo>
                      <a:pt x="156" y="74"/>
                      <a:pt x="152" y="75"/>
                      <a:pt x="148" y="75"/>
                    </a:cubicBezTo>
                    <a:cubicBezTo>
                      <a:pt x="140" y="23"/>
                      <a:pt x="140" y="23"/>
                      <a:pt x="140" y="23"/>
                    </a:cubicBezTo>
                    <a:cubicBezTo>
                      <a:pt x="147" y="22"/>
                      <a:pt x="153" y="21"/>
                      <a:pt x="160" y="21"/>
                    </a:cubicBezTo>
                    <a:cubicBezTo>
                      <a:pt x="166" y="21"/>
                      <a:pt x="173" y="22"/>
                      <a:pt x="179" y="23"/>
                    </a:cubicBezTo>
                    <a:close/>
                    <a:moveTo>
                      <a:pt x="119" y="27"/>
                    </a:moveTo>
                    <a:cubicBezTo>
                      <a:pt x="127" y="81"/>
                      <a:pt x="127" y="81"/>
                      <a:pt x="127" y="81"/>
                    </a:cubicBezTo>
                    <a:cubicBezTo>
                      <a:pt x="106" y="90"/>
                      <a:pt x="90" y="106"/>
                      <a:pt x="81" y="127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40" y="75"/>
                      <a:pt x="75" y="40"/>
                      <a:pt x="119" y="27"/>
                    </a:cubicBezTo>
                    <a:close/>
                    <a:moveTo>
                      <a:pt x="21" y="160"/>
                    </a:moveTo>
                    <a:cubicBezTo>
                      <a:pt x="21" y="153"/>
                      <a:pt x="22" y="147"/>
                      <a:pt x="23" y="140"/>
                    </a:cubicBezTo>
                    <a:cubicBezTo>
                      <a:pt x="75" y="148"/>
                      <a:pt x="75" y="148"/>
                      <a:pt x="75" y="148"/>
                    </a:cubicBezTo>
                    <a:cubicBezTo>
                      <a:pt x="75" y="152"/>
                      <a:pt x="74" y="156"/>
                      <a:pt x="74" y="160"/>
                    </a:cubicBezTo>
                    <a:cubicBezTo>
                      <a:pt x="74" y="164"/>
                      <a:pt x="75" y="168"/>
                      <a:pt x="75" y="172"/>
                    </a:cubicBezTo>
                    <a:cubicBezTo>
                      <a:pt x="23" y="179"/>
                      <a:pt x="23" y="179"/>
                      <a:pt x="23" y="179"/>
                    </a:cubicBezTo>
                    <a:cubicBezTo>
                      <a:pt x="22" y="173"/>
                      <a:pt x="21" y="166"/>
                      <a:pt x="21" y="160"/>
                    </a:cubicBezTo>
                    <a:close/>
                    <a:moveTo>
                      <a:pt x="27" y="200"/>
                    </a:moveTo>
                    <a:cubicBezTo>
                      <a:pt x="81" y="192"/>
                      <a:pt x="81" y="192"/>
                      <a:pt x="81" y="192"/>
                    </a:cubicBezTo>
                    <a:cubicBezTo>
                      <a:pt x="90" y="213"/>
                      <a:pt x="106" y="230"/>
                      <a:pt x="127" y="238"/>
                    </a:cubicBezTo>
                    <a:cubicBezTo>
                      <a:pt x="119" y="292"/>
                      <a:pt x="119" y="292"/>
                      <a:pt x="119" y="292"/>
                    </a:cubicBezTo>
                    <a:cubicBezTo>
                      <a:pt x="75" y="279"/>
                      <a:pt x="40" y="244"/>
                      <a:pt x="27" y="200"/>
                    </a:cubicBezTo>
                    <a:close/>
                    <a:moveTo>
                      <a:pt x="140" y="297"/>
                    </a:moveTo>
                    <a:cubicBezTo>
                      <a:pt x="148" y="244"/>
                      <a:pt x="148" y="244"/>
                      <a:pt x="148" y="244"/>
                    </a:cubicBezTo>
                    <a:cubicBezTo>
                      <a:pt x="152" y="245"/>
                      <a:pt x="156" y="245"/>
                      <a:pt x="160" y="245"/>
                    </a:cubicBezTo>
                    <a:cubicBezTo>
                      <a:pt x="164" y="245"/>
                      <a:pt x="168" y="245"/>
                      <a:pt x="172" y="244"/>
                    </a:cubicBezTo>
                    <a:cubicBezTo>
                      <a:pt x="179" y="297"/>
                      <a:pt x="179" y="297"/>
                      <a:pt x="179" y="297"/>
                    </a:cubicBezTo>
                    <a:cubicBezTo>
                      <a:pt x="173" y="298"/>
                      <a:pt x="166" y="298"/>
                      <a:pt x="160" y="298"/>
                    </a:cubicBezTo>
                    <a:cubicBezTo>
                      <a:pt x="153" y="298"/>
                      <a:pt x="147" y="298"/>
                      <a:pt x="140" y="297"/>
                    </a:cubicBezTo>
                    <a:close/>
                    <a:moveTo>
                      <a:pt x="200" y="292"/>
                    </a:moveTo>
                    <a:cubicBezTo>
                      <a:pt x="192" y="238"/>
                      <a:pt x="192" y="238"/>
                      <a:pt x="192" y="238"/>
                    </a:cubicBezTo>
                    <a:cubicBezTo>
                      <a:pt x="213" y="230"/>
                      <a:pt x="230" y="213"/>
                      <a:pt x="238" y="192"/>
                    </a:cubicBezTo>
                    <a:cubicBezTo>
                      <a:pt x="292" y="200"/>
                      <a:pt x="292" y="200"/>
                      <a:pt x="292" y="200"/>
                    </a:cubicBezTo>
                    <a:cubicBezTo>
                      <a:pt x="279" y="244"/>
                      <a:pt x="244" y="279"/>
                      <a:pt x="200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2213" tIns="31106" rIns="62213" bIns="3110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43" name="Freeform 510">
                <a:extLst>
                  <a:ext uri="{FF2B5EF4-FFF2-40B4-BE49-F238E27FC236}">
                    <a16:creationId xmlns:a16="http://schemas.microsoft.com/office/drawing/2014/main" id="{F9DD1A83-6479-4B47-BC0D-DE48119DB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7" y="2398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2213" tIns="31106" rIns="62213" bIns="3110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AEA46F5-48EC-4A46-A4CF-C4A76FA05A89}"/>
                </a:ext>
              </a:extLst>
            </p:cNvPr>
            <p:cNvSpPr/>
            <p:nvPr/>
          </p:nvSpPr>
          <p:spPr>
            <a:xfrm>
              <a:off x="3646549" y="4690495"/>
              <a:ext cx="2866127" cy="4847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fr-FR" sz="1050" b="1"/>
                <a:t>Risk Advisory</a:t>
              </a:r>
            </a:p>
            <a:p>
              <a:r>
                <a:rPr lang="fr-FR" sz="1050"/>
                <a:t>Accompagner nos clients dans l’identification, la prévention et la réduction des risques 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5D58-53DB-4664-B96A-C41B20287874}"/>
              </a:ext>
            </a:extLst>
          </p:cNvPr>
          <p:cNvSpPr/>
          <p:nvPr/>
        </p:nvSpPr>
        <p:spPr>
          <a:xfrm>
            <a:off x="7268863" y="5603439"/>
            <a:ext cx="2866127" cy="46935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lang="fr-FR" sz="1050" b="1"/>
              <a:t>Tax &amp; Legal – Deloitte Société d’Avocats</a:t>
            </a:r>
          </a:p>
          <a:p>
            <a:r>
              <a:rPr lang="fr-FR" sz="1000"/>
              <a:t>Accompagner les organisations dans le conseil juridique et fiscal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B83D83-B303-4C04-9A58-440B8106A87E}"/>
              </a:ext>
            </a:extLst>
          </p:cNvPr>
          <p:cNvSpPr/>
          <p:nvPr/>
        </p:nvSpPr>
        <p:spPr>
          <a:xfrm>
            <a:off x="3660293" y="4507629"/>
            <a:ext cx="2866127" cy="323165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lang="fr-FR" sz="1050" b="1"/>
              <a:t>Audit </a:t>
            </a:r>
          </a:p>
          <a:p>
            <a:r>
              <a:rPr lang="fr-FR" sz="1050"/>
              <a:t>Fiabiliser l’information financière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6C375D-CD6F-4B5D-A74D-0C0B4A1F2906}"/>
              </a:ext>
            </a:extLst>
          </p:cNvPr>
          <p:cNvSpPr/>
          <p:nvPr/>
        </p:nvSpPr>
        <p:spPr>
          <a:xfrm>
            <a:off x="7275208" y="4686959"/>
            <a:ext cx="2866127" cy="46935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lang="fr-FR" sz="1050" b="1"/>
              <a:t>Consulting</a:t>
            </a:r>
          </a:p>
          <a:p>
            <a:r>
              <a:rPr lang="fr-FR" sz="1000"/>
              <a:t>Accompagner les organisations dans leurs projets de transformation et de recherche de la performance</a:t>
            </a: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FED86F33-5DAC-24DD-DDE4-38EA3309B595}"/>
              </a:ext>
            </a:extLst>
          </p:cNvPr>
          <p:cNvGrpSpPr/>
          <p:nvPr/>
        </p:nvGrpSpPr>
        <p:grpSpPr>
          <a:xfrm>
            <a:off x="763877" y="97988"/>
            <a:ext cx="11783417" cy="972808"/>
            <a:chOff x="763877" y="140517"/>
            <a:chExt cx="11783417" cy="972808"/>
          </a:xfrm>
        </p:grpSpPr>
        <p:sp>
          <p:nvSpPr>
            <p:cNvPr id="62" name="Chevron 7">
              <a:extLst>
                <a:ext uri="{FF2B5EF4-FFF2-40B4-BE49-F238E27FC236}">
                  <a16:creationId xmlns:a16="http://schemas.microsoft.com/office/drawing/2014/main" id="{63AE9F6D-3150-E405-3397-1B58AE4D5E0F}"/>
                </a:ext>
              </a:extLst>
            </p:cNvPr>
            <p:cNvSpPr/>
            <p:nvPr/>
          </p:nvSpPr>
          <p:spPr>
            <a:xfrm>
              <a:off x="9495549" y="140517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18C9807B-E0A3-EDC9-B1B1-DC987B207918}"/>
                </a:ext>
              </a:extLst>
            </p:cNvPr>
            <p:cNvGrpSpPr/>
            <p:nvPr/>
          </p:nvGrpSpPr>
          <p:grpSpPr>
            <a:xfrm>
              <a:off x="763877" y="140517"/>
              <a:ext cx="9738852" cy="972808"/>
              <a:chOff x="763877" y="140517"/>
              <a:chExt cx="9738852" cy="972808"/>
            </a:xfrm>
          </p:grpSpPr>
          <p:sp>
            <p:nvSpPr>
              <p:cNvPr id="64" name="Chevron 5">
                <a:extLst>
                  <a:ext uri="{FF2B5EF4-FFF2-40B4-BE49-F238E27FC236}">
                    <a16:creationId xmlns:a16="http://schemas.microsoft.com/office/drawing/2014/main" id="{1706CAC0-B786-C0E4-648A-D5BAEE99E885}"/>
                  </a:ext>
                </a:extLst>
              </p:cNvPr>
              <p:cNvSpPr/>
              <p:nvPr/>
            </p:nvSpPr>
            <p:spPr>
              <a:xfrm>
                <a:off x="3681880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Etude de </a:t>
                </a:r>
                <a:r>
                  <a:rPr lang="en-US" sz="1200" err="1">
                    <a:solidFill>
                      <a:schemeClr val="bg1"/>
                    </a:solidFill>
                  </a:rPr>
                  <a:t>l’existent</a:t>
                </a:r>
                <a:r>
                  <a:rPr lang="en-US" sz="1200">
                    <a:solidFill>
                      <a:schemeClr val="bg1"/>
                    </a:solidFill>
                  </a:rPr>
                  <a:t>	</a:t>
                </a:r>
              </a:p>
            </p:txBody>
          </p:sp>
          <p:sp>
            <p:nvSpPr>
              <p:cNvPr id="65" name="Chevron 6">
                <a:extLst>
                  <a:ext uri="{FF2B5EF4-FFF2-40B4-BE49-F238E27FC236}">
                    <a16:creationId xmlns:a16="http://schemas.microsoft.com/office/drawing/2014/main" id="{0D716E9D-0BCB-3838-D721-73D2011E4EBF}"/>
                  </a:ext>
                </a:extLst>
              </p:cNvPr>
              <p:cNvSpPr/>
              <p:nvPr/>
            </p:nvSpPr>
            <p:spPr>
              <a:xfrm>
                <a:off x="6577546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Conception</a:t>
                </a:r>
              </a:p>
            </p:txBody>
          </p:sp>
          <p:sp>
            <p:nvSpPr>
              <p:cNvPr id="66" name="Pentagon 4">
                <a:extLst>
                  <a:ext uri="{FF2B5EF4-FFF2-40B4-BE49-F238E27FC236}">
                    <a16:creationId xmlns:a16="http://schemas.microsoft.com/office/drawing/2014/main" id="{F35B1F4D-8B74-6322-477F-BA11E93D38C1}"/>
                  </a:ext>
                </a:extLst>
              </p:cNvPr>
              <p:cNvSpPr/>
              <p:nvPr/>
            </p:nvSpPr>
            <p:spPr>
              <a:xfrm>
                <a:off x="763877" y="140517"/>
                <a:ext cx="3051745" cy="459222"/>
              </a:xfrm>
              <a:prstGeom prst="homePlate">
                <a:avLst/>
              </a:prstGeom>
              <a:solidFill>
                <a:srgbClr val="92D05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600" b="1" err="1">
                    <a:solidFill>
                      <a:schemeClr val="tx1"/>
                    </a:solidFill>
                  </a:rPr>
                  <a:t>Contexte</a:t>
                </a:r>
                <a:r>
                  <a:rPr lang="en-US" sz="1600" b="1">
                    <a:solidFill>
                      <a:schemeClr val="tx1"/>
                    </a:solidFill>
                  </a:rPr>
                  <a:t> du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projet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AutoShape 4">
                <a:extLst>
                  <a:ext uri="{FF2B5EF4-FFF2-40B4-BE49-F238E27FC236}">
                    <a16:creationId xmlns:a16="http://schemas.microsoft.com/office/drawing/2014/main" id="{6EFB5571-EDE4-9E03-1CF1-A53FEA2058E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344642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Contexte</a:t>
                </a:r>
                <a:r>
                  <a:rPr lang="en-US" sz="1200">
                    <a:solidFill>
                      <a:schemeClr val="bg1"/>
                    </a:solidFill>
                  </a:rPr>
                  <a:t> de </a:t>
                </a:r>
                <a:r>
                  <a:rPr lang="en-US" sz="1200" err="1">
                    <a:solidFill>
                      <a:schemeClr val="bg1"/>
                    </a:solidFill>
                  </a:rPr>
                  <a:t>projet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AutoShape 5">
                <a:extLst>
                  <a:ext uri="{FF2B5EF4-FFF2-40B4-BE49-F238E27FC236}">
                    <a16:creationId xmlns:a16="http://schemas.microsoft.com/office/drawing/2014/main" id="{CD6B11E7-B1DF-F858-9BF2-12EA30D0D5D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96884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Problèmatique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AutoShape 6">
                <a:extLst>
                  <a:ext uri="{FF2B5EF4-FFF2-40B4-BE49-F238E27FC236}">
                    <a16:creationId xmlns:a16="http://schemas.microsoft.com/office/drawing/2014/main" id="{2AF3F635-DD40-66E0-0756-CCBC4EC4AA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774534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97999B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Présentation</a:t>
                </a:r>
                <a:r>
                  <a:rPr lang="en-US" sz="1200">
                    <a:solidFill>
                      <a:schemeClr val="bg1"/>
                    </a:solidFill>
                  </a:rPr>
                  <a:t> de </a:t>
                </a:r>
                <a:r>
                  <a:rPr lang="en-US" sz="1200" err="1">
                    <a:solidFill>
                      <a:schemeClr val="bg1"/>
                    </a:solidFill>
                  </a:rPr>
                  <a:t>l’entreprise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08352796"/>
      </p:ext>
    </p:extLst>
  </p:cSld>
  <p:clrMapOvr>
    <a:masterClrMapping/>
  </p:clrMapOvr>
  <p:transition advTm="177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E5A66AB-7ABE-4C0A-8653-9BE9A77B15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927" y="1750"/>
          <a:ext cx="1750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E5A66AB-7ABE-4C0A-8653-9BE9A77B1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7" y="1750"/>
                        <a:ext cx="1750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BF07F8-D35A-4675-A110-7207086CE7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883" y="1875295"/>
            <a:ext cx="12333796" cy="440848"/>
          </a:xfrm>
        </p:spPr>
        <p:txBody>
          <a:bodyPr/>
          <a:lstStyle/>
          <a:p>
            <a:r>
              <a:rPr lang="fr-FR"/>
              <a:t>Les collaborateurs au Maroc, au sein de Deloitte Extended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C0263-9A23-4D12-8ACB-C47F2CDA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81" y="1507010"/>
            <a:ext cx="12333904" cy="318998"/>
          </a:xfrm>
        </p:spPr>
        <p:txBody>
          <a:bodyPr vert="horz"/>
          <a:lstStyle/>
          <a:p>
            <a:r>
              <a:rPr lang="fr-FR"/>
              <a:t>Cloud &amp;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5628-F4BB-47D4-AF56-DAF853C49D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spcBef>
                <a:spcPts val="853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853"/>
                </a:spcBef>
                <a:buSzPct val="100000"/>
              </a:pPr>
              <a:t>4</a:t>
            </a:fld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248C11-4407-4A94-86A2-9BBAF23219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618" y="3548763"/>
            <a:ext cx="2493087" cy="174804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45638-D961-6369-4363-9E61A1498662}"/>
              </a:ext>
            </a:extLst>
          </p:cNvPr>
          <p:cNvGrpSpPr/>
          <p:nvPr/>
        </p:nvGrpSpPr>
        <p:grpSpPr>
          <a:xfrm>
            <a:off x="7431728" y="5509148"/>
            <a:ext cx="2803032" cy="787009"/>
            <a:chOff x="7431728" y="5315854"/>
            <a:chExt cx="2803032" cy="7870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83DCB6-6FFC-450C-8974-34E7DCC752E4}"/>
                </a:ext>
              </a:extLst>
            </p:cNvPr>
            <p:cNvSpPr/>
            <p:nvPr/>
          </p:nvSpPr>
          <p:spPr bwMode="gray">
            <a:xfrm>
              <a:off x="7834952" y="5315854"/>
              <a:ext cx="2399808" cy="78700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201591" tIns="97996" rIns="201591" bIns="97996" rtlCol="0" anchor="t" anchorCtr="0"/>
            <a:lstStyle/>
            <a:p>
              <a:pPr algn="just" defTabSz="1343891">
                <a:lnSpc>
                  <a:spcPct val="106000"/>
                </a:lnSpc>
                <a:spcBef>
                  <a:spcPts val="661"/>
                </a:spcBef>
                <a:buSzPct val="100000"/>
                <a:defRPr/>
              </a:pPr>
              <a:r>
                <a:rPr lang="fr-FR" sz="1323">
                  <a:solidFill>
                    <a:srgbClr val="000000"/>
                  </a:solidFill>
                  <a:cs typeface="Calibri" panose="020F0502020204030204" pitchFamily="34" charset="0"/>
                </a:rPr>
                <a:t>Compétences fonctionnelles, techniques, de </a:t>
              </a:r>
              <a:r>
                <a:rPr lang="fr-FR" sz="1323" b="1">
                  <a:solidFill>
                    <a:srgbClr val="000000"/>
                  </a:solidFill>
                  <a:cs typeface="Calibri" panose="020F0502020204030204" pitchFamily="34" charset="0"/>
                </a:rPr>
                <a:t>gestion de projet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991439-DAAE-4865-818A-E8EC1BE7EFD7}"/>
                </a:ext>
              </a:extLst>
            </p:cNvPr>
            <p:cNvGrpSpPr/>
            <p:nvPr/>
          </p:nvGrpSpPr>
          <p:grpSpPr>
            <a:xfrm>
              <a:off x="7431728" y="5403129"/>
              <a:ext cx="503978" cy="503978"/>
              <a:chOff x="5464967" y="798328"/>
              <a:chExt cx="1000125" cy="100317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CCB28E5-2E08-4DA2-97BB-94F1C8136665}"/>
                  </a:ext>
                </a:extLst>
              </p:cNvPr>
              <p:cNvSpPr/>
              <p:nvPr/>
            </p:nvSpPr>
            <p:spPr>
              <a:xfrm>
                <a:off x="5464967" y="804805"/>
                <a:ext cx="996696" cy="996696"/>
              </a:xfrm>
              <a:prstGeom prst="ellipse">
                <a:avLst/>
              </a:prstGeom>
              <a:solidFill>
                <a:srgbClr val="0097A9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Partial Circle 29">
                <a:extLst>
                  <a:ext uri="{FF2B5EF4-FFF2-40B4-BE49-F238E27FC236}">
                    <a16:creationId xmlns:a16="http://schemas.microsoft.com/office/drawing/2014/main" id="{6453C118-B7CF-4996-B0AC-B9042F13B09A}"/>
                  </a:ext>
                </a:extLst>
              </p:cNvPr>
              <p:cNvSpPr/>
              <p:nvPr/>
            </p:nvSpPr>
            <p:spPr>
              <a:xfrm>
                <a:off x="5464967" y="798328"/>
                <a:ext cx="1000125" cy="1000125"/>
              </a:xfrm>
              <a:prstGeom prst="pie">
                <a:avLst>
                  <a:gd name="adj1" fmla="val 16139778"/>
                  <a:gd name="adj2" fmla="val 10611416"/>
                </a:avLst>
              </a:prstGeom>
              <a:solidFill>
                <a:srgbClr val="43B02A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D91C06A-88F0-41F9-AA72-E1CCCAFEFC5C}"/>
                  </a:ext>
                </a:extLst>
              </p:cNvPr>
              <p:cNvSpPr/>
              <p:nvPr/>
            </p:nvSpPr>
            <p:spPr>
              <a:xfrm>
                <a:off x="5590613" y="928737"/>
                <a:ext cx="748832" cy="748832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Freeform 61">
                <a:extLst>
                  <a:ext uri="{FF2B5EF4-FFF2-40B4-BE49-F238E27FC236}">
                    <a16:creationId xmlns:a16="http://schemas.microsoft.com/office/drawing/2014/main" id="{692E3F37-C979-4D3F-ACC6-0F780F15C8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837730" y="1147819"/>
                <a:ext cx="279745" cy="341550"/>
              </a:xfrm>
              <a:custGeom>
                <a:avLst/>
                <a:gdLst>
                  <a:gd name="T0" fmla="*/ 1034 w 1036"/>
                  <a:gd name="T1" fmla="*/ 418 h 1261"/>
                  <a:gd name="T2" fmla="*/ 1034 w 1036"/>
                  <a:gd name="T3" fmla="*/ 418 h 1261"/>
                  <a:gd name="T4" fmla="*/ 1031 w 1036"/>
                  <a:gd name="T5" fmla="*/ 413 h 1261"/>
                  <a:gd name="T6" fmla="*/ 1025 w 1036"/>
                  <a:gd name="T7" fmla="*/ 408 h 1261"/>
                  <a:gd name="T8" fmla="*/ 1020 w 1036"/>
                  <a:gd name="T9" fmla="*/ 406 h 1261"/>
                  <a:gd name="T10" fmla="*/ 1013 w 1036"/>
                  <a:gd name="T11" fmla="*/ 405 h 1261"/>
                  <a:gd name="T12" fmla="*/ 636 w 1036"/>
                  <a:gd name="T13" fmla="*/ 405 h 1261"/>
                  <a:gd name="T14" fmla="*/ 720 w 1036"/>
                  <a:gd name="T15" fmla="*/ 27 h 1261"/>
                  <a:gd name="T16" fmla="*/ 720 w 1036"/>
                  <a:gd name="T17" fmla="*/ 27 h 1261"/>
                  <a:gd name="T18" fmla="*/ 721 w 1036"/>
                  <a:gd name="T19" fmla="*/ 22 h 1261"/>
                  <a:gd name="T20" fmla="*/ 720 w 1036"/>
                  <a:gd name="T21" fmla="*/ 17 h 1261"/>
                  <a:gd name="T22" fmla="*/ 719 w 1036"/>
                  <a:gd name="T23" fmla="*/ 13 h 1261"/>
                  <a:gd name="T24" fmla="*/ 715 w 1036"/>
                  <a:gd name="T25" fmla="*/ 8 h 1261"/>
                  <a:gd name="T26" fmla="*/ 715 w 1036"/>
                  <a:gd name="T27" fmla="*/ 8 h 1261"/>
                  <a:gd name="T28" fmla="*/ 712 w 1036"/>
                  <a:gd name="T29" fmla="*/ 4 h 1261"/>
                  <a:gd name="T30" fmla="*/ 708 w 1036"/>
                  <a:gd name="T31" fmla="*/ 2 h 1261"/>
                  <a:gd name="T32" fmla="*/ 702 w 1036"/>
                  <a:gd name="T33" fmla="*/ 0 h 1261"/>
                  <a:gd name="T34" fmla="*/ 698 w 1036"/>
                  <a:gd name="T35" fmla="*/ 0 h 1261"/>
                  <a:gd name="T36" fmla="*/ 203 w 1036"/>
                  <a:gd name="T37" fmla="*/ 0 h 1261"/>
                  <a:gd name="T38" fmla="*/ 203 w 1036"/>
                  <a:gd name="T39" fmla="*/ 0 h 1261"/>
                  <a:gd name="T40" fmla="*/ 195 w 1036"/>
                  <a:gd name="T41" fmla="*/ 1 h 1261"/>
                  <a:gd name="T42" fmla="*/ 189 w 1036"/>
                  <a:gd name="T43" fmla="*/ 4 h 1261"/>
                  <a:gd name="T44" fmla="*/ 183 w 1036"/>
                  <a:gd name="T45" fmla="*/ 10 h 1261"/>
                  <a:gd name="T46" fmla="*/ 180 w 1036"/>
                  <a:gd name="T47" fmla="*/ 16 h 1261"/>
                  <a:gd name="T48" fmla="*/ 0 w 1036"/>
                  <a:gd name="T49" fmla="*/ 692 h 1261"/>
                  <a:gd name="T50" fmla="*/ 0 w 1036"/>
                  <a:gd name="T51" fmla="*/ 692 h 1261"/>
                  <a:gd name="T52" fmla="*/ 0 w 1036"/>
                  <a:gd name="T53" fmla="*/ 697 h 1261"/>
                  <a:gd name="T54" fmla="*/ 0 w 1036"/>
                  <a:gd name="T55" fmla="*/ 702 h 1261"/>
                  <a:gd name="T56" fmla="*/ 2 w 1036"/>
                  <a:gd name="T57" fmla="*/ 707 h 1261"/>
                  <a:gd name="T58" fmla="*/ 4 w 1036"/>
                  <a:gd name="T59" fmla="*/ 712 h 1261"/>
                  <a:gd name="T60" fmla="*/ 4 w 1036"/>
                  <a:gd name="T61" fmla="*/ 712 h 1261"/>
                  <a:gd name="T62" fmla="*/ 8 w 1036"/>
                  <a:gd name="T63" fmla="*/ 715 h 1261"/>
                  <a:gd name="T64" fmla="*/ 12 w 1036"/>
                  <a:gd name="T65" fmla="*/ 718 h 1261"/>
                  <a:gd name="T66" fmla="*/ 17 w 1036"/>
                  <a:gd name="T67" fmla="*/ 719 h 1261"/>
                  <a:gd name="T68" fmla="*/ 23 w 1036"/>
                  <a:gd name="T69" fmla="*/ 721 h 1261"/>
                  <a:gd name="T70" fmla="*/ 356 w 1036"/>
                  <a:gd name="T71" fmla="*/ 721 h 1261"/>
                  <a:gd name="T72" fmla="*/ 270 w 1036"/>
                  <a:gd name="T73" fmla="*/ 1234 h 1261"/>
                  <a:gd name="T74" fmla="*/ 270 w 1036"/>
                  <a:gd name="T75" fmla="*/ 1234 h 1261"/>
                  <a:gd name="T76" fmla="*/ 270 w 1036"/>
                  <a:gd name="T77" fmla="*/ 1242 h 1261"/>
                  <a:gd name="T78" fmla="*/ 272 w 1036"/>
                  <a:gd name="T79" fmla="*/ 1249 h 1261"/>
                  <a:gd name="T80" fmla="*/ 277 w 1036"/>
                  <a:gd name="T81" fmla="*/ 1255 h 1261"/>
                  <a:gd name="T82" fmla="*/ 283 w 1036"/>
                  <a:gd name="T83" fmla="*/ 1259 h 1261"/>
                  <a:gd name="T84" fmla="*/ 283 w 1036"/>
                  <a:gd name="T85" fmla="*/ 1259 h 1261"/>
                  <a:gd name="T86" fmla="*/ 288 w 1036"/>
                  <a:gd name="T87" fmla="*/ 1260 h 1261"/>
                  <a:gd name="T88" fmla="*/ 293 w 1036"/>
                  <a:gd name="T89" fmla="*/ 1261 h 1261"/>
                  <a:gd name="T90" fmla="*/ 293 w 1036"/>
                  <a:gd name="T91" fmla="*/ 1261 h 1261"/>
                  <a:gd name="T92" fmla="*/ 297 w 1036"/>
                  <a:gd name="T93" fmla="*/ 1260 h 1261"/>
                  <a:gd name="T94" fmla="*/ 301 w 1036"/>
                  <a:gd name="T95" fmla="*/ 1259 h 1261"/>
                  <a:gd name="T96" fmla="*/ 306 w 1036"/>
                  <a:gd name="T97" fmla="*/ 1257 h 1261"/>
                  <a:gd name="T98" fmla="*/ 309 w 1036"/>
                  <a:gd name="T99" fmla="*/ 1253 h 1261"/>
                  <a:gd name="T100" fmla="*/ 1030 w 1036"/>
                  <a:gd name="T101" fmla="*/ 443 h 1261"/>
                  <a:gd name="T102" fmla="*/ 1030 w 1036"/>
                  <a:gd name="T103" fmla="*/ 443 h 1261"/>
                  <a:gd name="T104" fmla="*/ 1034 w 1036"/>
                  <a:gd name="T105" fmla="*/ 437 h 1261"/>
                  <a:gd name="T106" fmla="*/ 1035 w 1036"/>
                  <a:gd name="T107" fmla="*/ 431 h 1261"/>
                  <a:gd name="T108" fmla="*/ 1036 w 1036"/>
                  <a:gd name="T109" fmla="*/ 425 h 1261"/>
                  <a:gd name="T110" fmla="*/ 1034 w 1036"/>
                  <a:gd name="T111" fmla="*/ 418 h 1261"/>
                  <a:gd name="T112" fmla="*/ 1034 w 1036"/>
                  <a:gd name="T113" fmla="*/ 418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36" h="1261">
                    <a:moveTo>
                      <a:pt x="1034" y="418"/>
                    </a:moveTo>
                    <a:lnTo>
                      <a:pt x="1034" y="418"/>
                    </a:lnTo>
                    <a:lnTo>
                      <a:pt x="1031" y="413"/>
                    </a:lnTo>
                    <a:lnTo>
                      <a:pt x="1025" y="408"/>
                    </a:lnTo>
                    <a:lnTo>
                      <a:pt x="1020" y="406"/>
                    </a:lnTo>
                    <a:lnTo>
                      <a:pt x="1013" y="405"/>
                    </a:lnTo>
                    <a:lnTo>
                      <a:pt x="636" y="405"/>
                    </a:lnTo>
                    <a:lnTo>
                      <a:pt x="720" y="27"/>
                    </a:lnTo>
                    <a:lnTo>
                      <a:pt x="720" y="27"/>
                    </a:lnTo>
                    <a:lnTo>
                      <a:pt x="721" y="22"/>
                    </a:lnTo>
                    <a:lnTo>
                      <a:pt x="720" y="17"/>
                    </a:lnTo>
                    <a:lnTo>
                      <a:pt x="719" y="13"/>
                    </a:lnTo>
                    <a:lnTo>
                      <a:pt x="715" y="8"/>
                    </a:lnTo>
                    <a:lnTo>
                      <a:pt x="715" y="8"/>
                    </a:lnTo>
                    <a:lnTo>
                      <a:pt x="712" y="4"/>
                    </a:lnTo>
                    <a:lnTo>
                      <a:pt x="708" y="2"/>
                    </a:lnTo>
                    <a:lnTo>
                      <a:pt x="702" y="0"/>
                    </a:lnTo>
                    <a:lnTo>
                      <a:pt x="698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95" y="1"/>
                    </a:lnTo>
                    <a:lnTo>
                      <a:pt x="189" y="4"/>
                    </a:lnTo>
                    <a:lnTo>
                      <a:pt x="183" y="10"/>
                    </a:lnTo>
                    <a:lnTo>
                      <a:pt x="180" y="16"/>
                    </a:lnTo>
                    <a:lnTo>
                      <a:pt x="0" y="692"/>
                    </a:lnTo>
                    <a:lnTo>
                      <a:pt x="0" y="692"/>
                    </a:lnTo>
                    <a:lnTo>
                      <a:pt x="0" y="697"/>
                    </a:lnTo>
                    <a:lnTo>
                      <a:pt x="0" y="702"/>
                    </a:lnTo>
                    <a:lnTo>
                      <a:pt x="2" y="707"/>
                    </a:lnTo>
                    <a:lnTo>
                      <a:pt x="4" y="712"/>
                    </a:lnTo>
                    <a:lnTo>
                      <a:pt x="4" y="712"/>
                    </a:lnTo>
                    <a:lnTo>
                      <a:pt x="8" y="715"/>
                    </a:lnTo>
                    <a:lnTo>
                      <a:pt x="12" y="718"/>
                    </a:lnTo>
                    <a:lnTo>
                      <a:pt x="17" y="719"/>
                    </a:lnTo>
                    <a:lnTo>
                      <a:pt x="23" y="721"/>
                    </a:lnTo>
                    <a:lnTo>
                      <a:pt x="356" y="721"/>
                    </a:lnTo>
                    <a:lnTo>
                      <a:pt x="270" y="1234"/>
                    </a:lnTo>
                    <a:lnTo>
                      <a:pt x="270" y="1234"/>
                    </a:lnTo>
                    <a:lnTo>
                      <a:pt x="270" y="1242"/>
                    </a:lnTo>
                    <a:lnTo>
                      <a:pt x="272" y="1249"/>
                    </a:lnTo>
                    <a:lnTo>
                      <a:pt x="277" y="1255"/>
                    </a:lnTo>
                    <a:lnTo>
                      <a:pt x="283" y="1259"/>
                    </a:lnTo>
                    <a:lnTo>
                      <a:pt x="283" y="1259"/>
                    </a:lnTo>
                    <a:lnTo>
                      <a:pt x="288" y="1260"/>
                    </a:lnTo>
                    <a:lnTo>
                      <a:pt x="293" y="1261"/>
                    </a:lnTo>
                    <a:lnTo>
                      <a:pt x="293" y="1261"/>
                    </a:lnTo>
                    <a:lnTo>
                      <a:pt x="297" y="1260"/>
                    </a:lnTo>
                    <a:lnTo>
                      <a:pt x="301" y="1259"/>
                    </a:lnTo>
                    <a:lnTo>
                      <a:pt x="306" y="1257"/>
                    </a:lnTo>
                    <a:lnTo>
                      <a:pt x="309" y="1253"/>
                    </a:lnTo>
                    <a:lnTo>
                      <a:pt x="1030" y="443"/>
                    </a:lnTo>
                    <a:lnTo>
                      <a:pt x="1030" y="443"/>
                    </a:lnTo>
                    <a:lnTo>
                      <a:pt x="1034" y="437"/>
                    </a:lnTo>
                    <a:lnTo>
                      <a:pt x="1035" y="431"/>
                    </a:lnTo>
                    <a:lnTo>
                      <a:pt x="1036" y="425"/>
                    </a:lnTo>
                    <a:lnTo>
                      <a:pt x="1034" y="418"/>
                    </a:lnTo>
                    <a:lnTo>
                      <a:pt x="1034" y="418"/>
                    </a:lnTo>
                    <a:close/>
                  </a:path>
                </a:pathLst>
              </a:custGeom>
              <a:solidFill>
                <a:srgbClr val="53565A"/>
              </a:solidFill>
              <a:ln>
                <a:noFill/>
              </a:ln>
            </p:spPr>
            <p:txBody>
              <a:bodyPr vert="horz" wrap="square" lIns="100796" tIns="50398" rIns="100796" bIns="50398" numCol="1" anchor="t" anchorCtr="0" compatLnSpc="1">
                <a:prstTxWarp prst="textNoShape">
                  <a:avLst/>
                </a:prstTxWarp>
              </a:bodyPr>
              <a:lstStyle/>
              <a:p>
                <a:pPr defTabSz="1007943">
                  <a:defRPr/>
                </a:pPr>
                <a:endParaRPr lang="fr-FR" sz="1764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DFD84A9-A791-EEAF-9781-EF50BCAF3464}"/>
              </a:ext>
            </a:extLst>
          </p:cNvPr>
          <p:cNvGrpSpPr/>
          <p:nvPr/>
        </p:nvGrpSpPr>
        <p:grpSpPr>
          <a:xfrm>
            <a:off x="7430000" y="4636468"/>
            <a:ext cx="2757406" cy="578399"/>
            <a:chOff x="7430000" y="4528048"/>
            <a:chExt cx="2757406" cy="5783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BB3946-6A61-4708-8BFF-F0A42598DF39}"/>
                </a:ext>
              </a:extLst>
            </p:cNvPr>
            <p:cNvSpPr/>
            <p:nvPr/>
          </p:nvSpPr>
          <p:spPr bwMode="gray">
            <a:xfrm>
              <a:off x="7824018" y="4528048"/>
              <a:ext cx="2363388" cy="57686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201591" tIns="97996" rIns="201591" bIns="97996" rtlCol="0" anchor="t" anchorCtr="0"/>
            <a:lstStyle/>
            <a:p>
              <a:pPr defTabSz="1007943">
                <a:spcAft>
                  <a:spcPts val="1323"/>
                </a:spcAft>
                <a:defRPr/>
              </a:pPr>
              <a:r>
                <a:rPr lang="fr-FR" sz="1323">
                  <a:solidFill>
                    <a:srgbClr val="000000"/>
                  </a:solidFill>
                  <a:cs typeface="Calibri" panose="020F0502020204030204" pitchFamily="34" charset="0"/>
                </a:rPr>
                <a:t>Anglais, français </a:t>
              </a:r>
              <a:br>
                <a:rPr lang="fr-FR" sz="1323">
                  <a:solidFill>
                    <a:srgbClr val="000000"/>
                  </a:solidFill>
                  <a:cs typeface="Calibri" panose="020F0502020204030204" pitchFamily="34" charset="0"/>
                </a:rPr>
              </a:br>
              <a:r>
                <a:rPr lang="fr-FR" sz="1323">
                  <a:solidFill>
                    <a:srgbClr val="000000"/>
                  </a:solidFill>
                  <a:cs typeface="Calibri" panose="020F0502020204030204" pitchFamily="34" charset="0"/>
                </a:rPr>
                <a:t>et arabe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3C7AF8A-D0C7-4EAF-B8C5-867133C875E1}"/>
                </a:ext>
              </a:extLst>
            </p:cNvPr>
            <p:cNvGrpSpPr/>
            <p:nvPr/>
          </p:nvGrpSpPr>
          <p:grpSpPr>
            <a:xfrm>
              <a:off x="7430000" y="4602469"/>
              <a:ext cx="503978" cy="503978"/>
              <a:chOff x="7495261" y="798328"/>
              <a:chExt cx="1006729" cy="100317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5E073FB-4993-4BB4-B217-099D2CB42D44}"/>
                  </a:ext>
                </a:extLst>
              </p:cNvPr>
              <p:cNvSpPr/>
              <p:nvPr/>
            </p:nvSpPr>
            <p:spPr>
              <a:xfrm>
                <a:off x="7505294" y="804805"/>
                <a:ext cx="996696" cy="996696"/>
              </a:xfrm>
              <a:prstGeom prst="ellipse">
                <a:avLst/>
              </a:prstGeom>
              <a:solidFill>
                <a:srgbClr val="0097A9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Partial Circle 31">
                <a:extLst>
                  <a:ext uri="{FF2B5EF4-FFF2-40B4-BE49-F238E27FC236}">
                    <a16:creationId xmlns:a16="http://schemas.microsoft.com/office/drawing/2014/main" id="{BFFF105E-5BBE-449F-B1AC-7E57958D78E9}"/>
                  </a:ext>
                </a:extLst>
              </p:cNvPr>
              <p:cNvSpPr/>
              <p:nvPr/>
            </p:nvSpPr>
            <p:spPr>
              <a:xfrm>
                <a:off x="7495261" y="798328"/>
                <a:ext cx="1000125" cy="1000125"/>
              </a:xfrm>
              <a:prstGeom prst="pie">
                <a:avLst>
                  <a:gd name="adj1" fmla="val 16139778"/>
                  <a:gd name="adj2" fmla="val 13327569"/>
                </a:avLst>
              </a:prstGeom>
              <a:solidFill>
                <a:srgbClr val="007CB0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A62C2FB-89E4-46F7-919A-8C946C1A421E}"/>
                  </a:ext>
                </a:extLst>
              </p:cNvPr>
              <p:cNvSpPr/>
              <p:nvPr/>
            </p:nvSpPr>
            <p:spPr>
              <a:xfrm>
                <a:off x="7616525" y="928737"/>
                <a:ext cx="748832" cy="748832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0FEAEE5-C997-42BA-9EE7-5507684FB2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44028" y="1111332"/>
                <a:ext cx="352676" cy="406043"/>
                <a:chOff x="5362575" y="2711450"/>
                <a:chExt cx="482601" cy="555625"/>
              </a:xfrm>
              <a:solidFill>
                <a:srgbClr val="000000"/>
              </a:solidFill>
            </p:grpSpPr>
            <p:sp>
              <p:nvSpPr>
                <p:cNvPr id="32" name="Freeform 155">
                  <a:extLst>
                    <a:ext uri="{FF2B5EF4-FFF2-40B4-BE49-F238E27FC236}">
                      <a16:creationId xmlns:a16="http://schemas.microsoft.com/office/drawing/2014/main" id="{B74978D0-D19E-48DE-9991-95F2E48585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0863" y="2927350"/>
                  <a:ext cx="214313" cy="339725"/>
                </a:xfrm>
                <a:custGeom>
                  <a:avLst/>
                  <a:gdLst>
                    <a:gd name="T0" fmla="*/ 91 w 542"/>
                    <a:gd name="T1" fmla="*/ 0 h 858"/>
                    <a:gd name="T2" fmla="*/ 64 w 542"/>
                    <a:gd name="T3" fmla="*/ 4 h 858"/>
                    <a:gd name="T4" fmla="*/ 40 w 542"/>
                    <a:gd name="T5" fmla="*/ 15 h 858"/>
                    <a:gd name="T6" fmla="*/ 21 w 542"/>
                    <a:gd name="T7" fmla="*/ 32 h 858"/>
                    <a:gd name="T8" fmla="*/ 7 w 542"/>
                    <a:gd name="T9" fmla="*/ 55 h 858"/>
                    <a:gd name="T10" fmla="*/ 0 w 542"/>
                    <a:gd name="T11" fmla="*/ 81 h 858"/>
                    <a:gd name="T12" fmla="*/ 0 w 542"/>
                    <a:gd name="T13" fmla="*/ 768 h 858"/>
                    <a:gd name="T14" fmla="*/ 4 w 542"/>
                    <a:gd name="T15" fmla="*/ 794 h 858"/>
                    <a:gd name="T16" fmla="*/ 15 w 542"/>
                    <a:gd name="T17" fmla="*/ 818 h 858"/>
                    <a:gd name="T18" fmla="*/ 33 w 542"/>
                    <a:gd name="T19" fmla="*/ 837 h 858"/>
                    <a:gd name="T20" fmla="*/ 55 w 542"/>
                    <a:gd name="T21" fmla="*/ 850 h 858"/>
                    <a:gd name="T22" fmla="*/ 81 w 542"/>
                    <a:gd name="T23" fmla="*/ 857 h 858"/>
                    <a:gd name="T24" fmla="*/ 452 w 542"/>
                    <a:gd name="T25" fmla="*/ 858 h 858"/>
                    <a:gd name="T26" fmla="*/ 479 w 542"/>
                    <a:gd name="T27" fmla="*/ 853 h 858"/>
                    <a:gd name="T28" fmla="*/ 502 w 542"/>
                    <a:gd name="T29" fmla="*/ 843 h 858"/>
                    <a:gd name="T30" fmla="*/ 522 w 542"/>
                    <a:gd name="T31" fmla="*/ 824 h 858"/>
                    <a:gd name="T32" fmla="*/ 535 w 542"/>
                    <a:gd name="T33" fmla="*/ 803 h 858"/>
                    <a:gd name="T34" fmla="*/ 541 w 542"/>
                    <a:gd name="T35" fmla="*/ 776 h 858"/>
                    <a:gd name="T36" fmla="*/ 542 w 542"/>
                    <a:gd name="T37" fmla="*/ 90 h 858"/>
                    <a:gd name="T38" fmla="*/ 538 w 542"/>
                    <a:gd name="T39" fmla="*/ 64 h 858"/>
                    <a:gd name="T40" fmla="*/ 526 w 542"/>
                    <a:gd name="T41" fmla="*/ 40 h 858"/>
                    <a:gd name="T42" fmla="*/ 509 w 542"/>
                    <a:gd name="T43" fmla="*/ 21 h 858"/>
                    <a:gd name="T44" fmla="*/ 486 w 542"/>
                    <a:gd name="T45" fmla="*/ 8 h 858"/>
                    <a:gd name="T46" fmla="*/ 460 w 542"/>
                    <a:gd name="T47" fmla="*/ 0 h 858"/>
                    <a:gd name="T48" fmla="*/ 271 w 542"/>
                    <a:gd name="T49" fmla="*/ 790 h 858"/>
                    <a:gd name="T50" fmla="*/ 253 w 542"/>
                    <a:gd name="T51" fmla="*/ 787 h 858"/>
                    <a:gd name="T52" fmla="*/ 234 w 542"/>
                    <a:gd name="T53" fmla="*/ 770 h 858"/>
                    <a:gd name="T54" fmla="*/ 226 w 542"/>
                    <a:gd name="T55" fmla="*/ 745 h 858"/>
                    <a:gd name="T56" fmla="*/ 229 w 542"/>
                    <a:gd name="T57" fmla="*/ 728 h 858"/>
                    <a:gd name="T58" fmla="*/ 245 w 542"/>
                    <a:gd name="T59" fmla="*/ 707 h 858"/>
                    <a:gd name="T60" fmla="*/ 271 w 542"/>
                    <a:gd name="T61" fmla="*/ 700 h 858"/>
                    <a:gd name="T62" fmla="*/ 288 w 542"/>
                    <a:gd name="T63" fmla="*/ 703 h 858"/>
                    <a:gd name="T64" fmla="*/ 309 w 542"/>
                    <a:gd name="T65" fmla="*/ 719 h 858"/>
                    <a:gd name="T66" fmla="*/ 316 w 542"/>
                    <a:gd name="T67" fmla="*/ 745 h 858"/>
                    <a:gd name="T68" fmla="*/ 312 w 542"/>
                    <a:gd name="T69" fmla="*/ 762 h 858"/>
                    <a:gd name="T70" fmla="*/ 296 w 542"/>
                    <a:gd name="T71" fmla="*/ 783 h 858"/>
                    <a:gd name="T72" fmla="*/ 271 w 542"/>
                    <a:gd name="T73" fmla="*/ 790 h 858"/>
                    <a:gd name="T74" fmla="*/ 452 w 542"/>
                    <a:gd name="T75" fmla="*/ 610 h 858"/>
                    <a:gd name="T76" fmla="*/ 447 w 542"/>
                    <a:gd name="T77" fmla="*/ 622 h 858"/>
                    <a:gd name="T78" fmla="*/ 438 w 542"/>
                    <a:gd name="T79" fmla="*/ 630 h 858"/>
                    <a:gd name="T80" fmla="*/ 113 w 542"/>
                    <a:gd name="T81" fmla="*/ 632 h 858"/>
                    <a:gd name="T82" fmla="*/ 105 w 542"/>
                    <a:gd name="T83" fmla="*/ 630 h 858"/>
                    <a:gd name="T84" fmla="*/ 94 w 542"/>
                    <a:gd name="T85" fmla="*/ 622 h 858"/>
                    <a:gd name="T86" fmla="*/ 91 w 542"/>
                    <a:gd name="T87" fmla="*/ 610 h 858"/>
                    <a:gd name="T88" fmla="*/ 91 w 542"/>
                    <a:gd name="T89" fmla="*/ 109 h 858"/>
                    <a:gd name="T90" fmla="*/ 97 w 542"/>
                    <a:gd name="T91" fmla="*/ 97 h 858"/>
                    <a:gd name="T92" fmla="*/ 108 w 542"/>
                    <a:gd name="T93" fmla="*/ 90 h 858"/>
                    <a:gd name="T94" fmla="*/ 429 w 542"/>
                    <a:gd name="T95" fmla="*/ 90 h 858"/>
                    <a:gd name="T96" fmla="*/ 441 w 542"/>
                    <a:gd name="T97" fmla="*/ 94 h 858"/>
                    <a:gd name="T98" fmla="*/ 450 w 542"/>
                    <a:gd name="T99" fmla="*/ 104 h 858"/>
                    <a:gd name="T100" fmla="*/ 452 w 542"/>
                    <a:gd name="T101" fmla="*/ 61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42" h="858">
                      <a:moveTo>
                        <a:pt x="452" y="0"/>
                      </a:moveTo>
                      <a:lnTo>
                        <a:pt x="91" y="0"/>
                      </a:lnTo>
                      <a:lnTo>
                        <a:pt x="91" y="0"/>
                      </a:lnTo>
                      <a:lnTo>
                        <a:pt x="81" y="0"/>
                      </a:lnTo>
                      <a:lnTo>
                        <a:pt x="72" y="2"/>
                      </a:lnTo>
                      <a:lnTo>
                        <a:pt x="64" y="4"/>
                      </a:lnTo>
                      <a:lnTo>
                        <a:pt x="55" y="8"/>
                      </a:lnTo>
                      <a:lnTo>
                        <a:pt x="48" y="11"/>
                      </a:lnTo>
                      <a:lnTo>
                        <a:pt x="40" y="15"/>
                      </a:lnTo>
                      <a:lnTo>
                        <a:pt x="33" y="21"/>
                      </a:lnTo>
                      <a:lnTo>
                        <a:pt x="26" y="27"/>
                      </a:lnTo>
                      <a:lnTo>
                        <a:pt x="21" y="32"/>
                      </a:lnTo>
                      <a:lnTo>
                        <a:pt x="15" y="40"/>
                      </a:lnTo>
                      <a:lnTo>
                        <a:pt x="11" y="47"/>
                      </a:lnTo>
                      <a:lnTo>
                        <a:pt x="7" y="55"/>
                      </a:lnTo>
                      <a:lnTo>
                        <a:pt x="4" y="64"/>
                      </a:lnTo>
                      <a:lnTo>
                        <a:pt x="1" y="72"/>
                      </a:lnTo>
                      <a:lnTo>
                        <a:pt x="0" y="81"/>
                      </a:lnTo>
                      <a:lnTo>
                        <a:pt x="0" y="90"/>
                      </a:lnTo>
                      <a:lnTo>
                        <a:pt x="0" y="768"/>
                      </a:lnTo>
                      <a:lnTo>
                        <a:pt x="0" y="768"/>
                      </a:lnTo>
                      <a:lnTo>
                        <a:pt x="0" y="776"/>
                      </a:lnTo>
                      <a:lnTo>
                        <a:pt x="1" y="786"/>
                      </a:lnTo>
                      <a:lnTo>
                        <a:pt x="4" y="794"/>
                      </a:lnTo>
                      <a:lnTo>
                        <a:pt x="7" y="803"/>
                      </a:lnTo>
                      <a:lnTo>
                        <a:pt x="11" y="810"/>
                      </a:lnTo>
                      <a:lnTo>
                        <a:pt x="15" y="818"/>
                      </a:lnTo>
                      <a:lnTo>
                        <a:pt x="21" y="824"/>
                      </a:lnTo>
                      <a:lnTo>
                        <a:pt x="26" y="831"/>
                      </a:lnTo>
                      <a:lnTo>
                        <a:pt x="33" y="837"/>
                      </a:lnTo>
                      <a:lnTo>
                        <a:pt x="40" y="843"/>
                      </a:lnTo>
                      <a:lnTo>
                        <a:pt x="48" y="847"/>
                      </a:lnTo>
                      <a:lnTo>
                        <a:pt x="55" y="850"/>
                      </a:lnTo>
                      <a:lnTo>
                        <a:pt x="64" y="853"/>
                      </a:lnTo>
                      <a:lnTo>
                        <a:pt x="72" y="856"/>
                      </a:lnTo>
                      <a:lnTo>
                        <a:pt x="81" y="857"/>
                      </a:lnTo>
                      <a:lnTo>
                        <a:pt x="91" y="858"/>
                      </a:lnTo>
                      <a:lnTo>
                        <a:pt x="452" y="858"/>
                      </a:lnTo>
                      <a:lnTo>
                        <a:pt x="452" y="858"/>
                      </a:lnTo>
                      <a:lnTo>
                        <a:pt x="460" y="857"/>
                      </a:lnTo>
                      <a:lnTo>
                        <a:pt x="470" y="856"/>
                      </a:lnTo>
                      <a:lnTo>
                        <a:pt x="479" y="853"/>
                      </a:lnTo>
                      <a:lnTo>
                        <a:pt x="486" y="850"/>
                      </a:lnTo>
                      <a:lnTo>
                        <a:pt x="495" y="847"/>
                      </a:lnTo>
                      <a:lnTo>
                        <a:pt x="502" y="843"/>
                      </a:lnTo>
                      <a:lnTo>
                        <a:pt x="509" y="837"/>
                      </a:lnTo>
                      <a:lnTo>
                        <a:pt x="515" y="831"/>
                      </a:lnTo>
                      <a:lnTo>
                        <a:pt x="522" y="824"/>
                      </a:lnTo>
                      <a:lnTo>
                        <a:pt x="526" y="818"/>
                      </a:lnTo>
                      <a:lnTo>
                        <a:pt x="531" y="810"/>
                      </a:lnTo>
                      <a:lnTo>
                        <a:pt x="535" y="803"/>
                      </a:lnTo>
                      <a:lnTo>
                        <a:pt x="538" y="794"/>
                      </a:lnTo>
                      <a:lnTo>
                        <a:pt x="540" y="786"/>
                      </a:lnTo>
                      <a:lnTo>
                        <a:pt x="541" y="776"/>
                      </a:lnTo>
                      <a:lnTo>
                        <a:pt x="542" y="768"/>
                      </a:lnTo>
                      <a:lnTo>
                        <a:pt x="542" y="90"/>
                      </a:lnTo>
                      <a:lnTo>
                        <a:pt x="542" y="90"/>
                      </a:lnTo>
                      <a:lnTo>
                        <a:pt x="541" y="81"/>
                      </a:lnTo>
                      <a:lnTo>
                        <a:pt x="540" y="72"/>
                      </a:lnTo>
                      <a:lnTo>
                        <a:pt x="538" y="64"/>
                      </a:lnTo>
                      <a:lnTo>
                        <a:pt x="535" y="55"/>
                      </a:lnTo>
                      <a:lnTo>
                        <a:pt x="531" y="47"/>
                      </a:lnTo>
                      <a:lnTo>
                        <a:pt x="526" y="40"/>
                      </a:lnTo>
                      <a:lnTo>
                        <a:pt x="522" y="32"/>
                      </a:lnTo>
                      <a:lnTo>
                        <a:pt x="515" y="27"/>
                      </a:lnTo>
                      <a:lnTo>
                        <a:pt x="509" y="21"/>
                      </a:lnTo>
                      <a:lnTo>
                        <a:pt x="502" y="15"/>
                      </a:lnTo>
                      <a:lnTo>
                        <a:pt x="495" y="11"/>
                      </a:lnTo>
                      <a:lnTo>
                        <a:pt x="486" y="8"/>
                      </a:lnTo>
                      <a:lnTo>
                        <a:pt x="479" y="4"/>
                      </a:lnTo>
                      <a:lnTo>
                        <a:pt x="470" y="2"/>
                      </a:lnTo>
                      <a:lnTo>
                        <a:pt x="460" y="0"/>
                      </a:lnTo>
                      <a:lnTo>
                        <a:pt x="452" y="0"/>
                      </a:lnTo>
                      <a:lnTo>
                        <a:pt x="452" y="0"/>
                      </a:lnTo>
                      <a:close/>
                      <a:moveTo>
                        <a:pt x="271" y="790"/>
                      </a:moveTo>
                      <a:lnTo>
                        <a:pt x="271" y="790"/>
                      </a:lnTo>
                      <a:lnTo>
                        <a:pt x="262" y="789"/>
                      </a:lnTo>
                      <a:lnTo>
                        <a:pt x="253" y="787"/>
                      </a:lnTo>
                      <a:lnTo>
                        <a:pt x="245" y="783"/>
                      </a:lnTo>
                      <a:lnTo>
                        <a:pt x="239" y="777"/>
                      </a:lnTo>
                      <a:lnTo>
                        <a:pt x="234" y="770"/>
                      </a:lnTo>
                      <a:lnTo>
                        <a:pt x="229" y="762"/>
                      </a:lnTo>
                      <a:lnTo>
                        <a:pt x="227" y="754"/>
                      </a:lnTo>
                      <a:lnTo>
                        <a:pt x="226" y="745"/>
                      </a:lnTo>
                      <a:lnTo>
                        <a:pt x="226" y="745"/>
                      </a:lnTo>
                      <a:lnTo>
                        <a:pt x="227" y="735"/>
                      </a:lnTo>
                      <a:lnTo>
                        <a:pt x="229" y="728"/>
                      </a:lnTo>
                      <a:lnTo>
                        <a:pt x="234" y="719"/>
                      </a:lnTo>
                      <a:lnTo>
                        <a:pt x="239" y="713"/>
                      </a:lnTo>
                      <a:lnTo>
                        <a:pt x="245" y="707"/>
                      </a:lnTo>
                      <a:lnTo>
                        <a:pt x="253" y="703"/>
                      </a:lnTo>
                      <a:lnTo>
                        <a:pt x="262" y="701"/>
                      </a:lnTo>
                      <a:lnTo>
                        <a:pt x="271" y="700"/>
                      </a:lnTo>
                      <a:lnTo>
                        <a:pt x="271" y="700"/>
                      </a:lnTo>
                      <a:lnTo>
                        <a:pt x="280" y="701"/>
                      </a:lnTo>
                      <a:lnTo>
                        <a:pt x="288" y="703"/>
                      </a:lnTo>
                      <a:lnTo>
                        <a:pt x="296" y="707"/>
                      </a:lnTo>
                      <a:lnTo>
                        <a:pt x="302" y="713"/>
                      </a:lnTo>
                      <a:lnTo>
                        <a:pt x="309" y="719"/>
                      </a:lnTo>
                      <a:lnTo>
                        <a:pt x="312" y="728"/>
                      </a:lnTo>
                      <a:lnTo>
                        <a:pt x="315" y="735"/>
                      </a:lnTo>
                      <a:lnTo>
                        <a:pt x="316" y="745"/>
                      </a:lnTo>
                      <a:lnTo>
                        <a:pt x="316" y="745"/>
                      </a:lnTo>
                      <a:lnTo>
                        <a:pt x="315" y="754"/>
                      </a:lnTo>
                      <a:lnTo>
                        <a:pt x="312" y="762"/>
                      </a:lnTo>
                      <a:lnTo>
                        <a:pt x="309" y="770"/>
                      </a:lnTo>
                      <a:lnTo>
                        <a:pt x="302" y="777"/>
                      </a:lnTo>
                      <a:lnTo>
                        <a:pt x="296" y="783"/>
                      </a:lnTo>
                      <a:lnTo>
                        <a:pt x="288" y="787"/>
                      </a:lnTo>
                      <a:lnTo>
                        <a:pt x="280" y="789"/>
                      </a:lnTo>
                      <a:lnTo>
                        <a:pt x="271" y="790"/>
                      </a:lnTo>
                      <a:lnTo>
                        <a:pt x="271" y="790"/>
                      </a:lnTo>
                      <a:close/>
                      <a:moveTo>
                        <a:pt x="452" y="610"/>
                      </a:moveTo>
                      <a:lnTo>
                        <a:pt x="452" y="610"/>
                      </a:lnTo>
                      <a:lnTo>
                        <a:pt x="451" y="614"/>
                      </a:lnTo>
                      <a:lnTo>
                        <a:pt x="450" y="618"/>
                      </a:lnTo>
                      <a:lnTo>
                        <a:pt x="447" y="622"/>
                      </a:lnTo>
                      <a:lnTo>
                        <a:pt x="445" y="626"/>
                      </a:lnTo>
                      <a:lnTo>
                        <a:pt x="441" y="628"/>
                      </a:lnTo>
                      <a:lnTo>
                        <a:pt x="438" y="630"/>
                      </a:lnTo>
                      <a:lnTo>
                        <a:pt x="433" y="631"/>
                      </a:lnTo>
                      <a:lnTo>
                        <a:pt x="429" y="632"/>
                      </a:lnTo>
                      <a:lnTo>
                        <a:pt x="113" y="632"/>
                      </a:lnTo>
                      <a:lnTo>
                        <a:pt x="113" y="632"/>
                      </a:lnTo>
                      <a:lnTo>
                        <a:pt x="108" y="631"/>
                      </a:lnTo>
                      <a:lnTo>
                        <a:pt x="105" y="630"/>
                      </a:lnTo>
                      <a:lnTo>
                        <a:pt x="100" y="628"/>
                      </a:lnTo>
                      <a:lnTo>
                        <a:pt x="97" y="626"/>
                      </a:lnTo>
                      <a:lnTo>
                        <a:pt x="94" y="622"/>
                      </a:lnTo>
                      <a:lnTo>
                        <a:pt x="92" y="618"/>
                      </a:lnTo>
                      <a:lnTo>
                        <a:pt x="91" y="614"/>
                      </a:lnTo>
                      <a:lnTo>
                        <a:pt x="91" y="610"/>
                      </a:lnTo>
                      <a:lnTo>
                        <a:pt x="91" y="113"/>
                      </a:lnTo>
                      <a:lnTo>
                        <a:pt x="91" y="113"/>
                      </a:lnTo>
                      <a:lnTo>
                        <a:pt x="91" y="109"/>
                      </a:lnTo>
                      <a:lnTo>
                        <a:pt x="92" y="104"/>
                      </a:lnTo>
                      <a:lnTo>
                        <a:pt x="94" y="100"/>
                      </a:lnTo>
                      <a:lnTo>
                        <a:pt x="97" y="97"/>
                      </a:lnTo>
                      <a:lnTo>
                        <a:pt x="100" y="94"/>
                      </a:lnTo>
                      <a:lnTo>
                        <a:pt x="105" y="93"/>
                      </a:lnTo>
                      <a:lnTo>
                        <a:pt x="108" y="90"/>
                      </a:lnTo>
                      <a:lnTo>
                        <a:pt x="113" y="90"/>
                      </a:lnTo>
                      <a:lnTo>
                        <a:pt x="429" y="90"/>
                      </a:lnTo>
                      <a:lnTo>
                        <a:pt x="429" y="90"/>
                      </a:lnTo>
                      <a:lnTo>
                        <a:pt x="433" y="90"/>
                      </a:lnTo>
                      <a:lnTo>
                        <a:pt x="438" y="93"/>
                      </a:lnTo>
                      <a:lnTo>
                        <a:pt x="441" y="94"/>
                      </a:lnTo>
                      <a:lnTo>
                        <a:pt x="445" y="97"/>
                      </a:lnTo>
                      <a:lnTo>
                        <a:pt x="447" y="100"/>
                      </a:lnTo>
                      <a:lnTo>
                        <a:pt x="450" y="104"/>
                      </a:lnTo>
                      <a:lnTo>
                        <a:pt x="451" y="109"/>
                      </a:lnTo>
                      <a:lnTo>
                        <a:pt x="452" y="113"/>
                      </a:lnTo>
                      <a:lnTo>
                        <a:pt x="452" y="610"/>
                      </a:lnTo>
                      <a:close/>
                    </a:path>
                  </a:pathLst>
                </a:custGeom>
                <a:solidFill>
                  <a:srgbClr val="53565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00796" tIns="50398" rIns="100796" bIns="5039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07943">
                    <a:defRPr/>
                  </a:pPr>
                  <a:endParaRPr lang="fr-FR" sz="1764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" name="Freeform 156">
                  <a:extLst>
                    <a:ext uri="{FF2B5EF4-FFF2-40B4-BE49-F238E27FC236}">
                      <a16:creationId xmlns:a16="http://schemas.microsoft.com/office/drawing/2014/main" id="{F2720108-6E88-42EB-9299-6F77F6EE58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62575" y="2711450"/>
                  <a:ext cx="393700" cy="520700"/>
                </a:xfrm>
                <a:custGeom>
                  <a:avLst/>
                  <a:gdLst>
                    <a:gd name="T0" fmla="*/ 158 w 993"/>
                    <a:gd name="T1" fmla="*/ 1038 h 1309"/>
                    <a:gd name="T2" fmla="*/ 145 w 993"/>
                    <a:gd name="T3" fmla="*/ 1033 h 1309"/>
                    <a:gd name="T4" fmla="*/ 137 w 993"/>
                    <a:gd name="T5" fmla="*/ 1024 h 1309"/>
                    <a:gd name="T6" fmla="*/ 136 w 993"/>
                    <a:gd name="T7" fmla="*/ 157 h 1309"/>
                    <a:gd name="T8" fmla="*/ 137 w 993"/>
                    <a:gd name="T9" fmla="*/ 149 h 1309"/>
                    <a:gd name="T10" fmla="*/ 145 w 993"/>
                    <a:gd name="T11" fmla="*/ 138 h 1309"/>
                    <a:gd name="T12" fmla="*/ 158 w 993"/>
                    <a:gd name="T13" fmla="*/ 135 h 1309"/>
                    <a:gd name="T14" fmla="*/ 840 w 993"/>
                    <a:gd name="T15" fmla="*/ 135 h 1309"/>
                    <a:gd name="T16" fmla="*/ 851 w 993"/>
                    <a:gd name="T17" fmla="*/ 141 h 1309"/>
                    <a:gd name="T18" fmla="*/ 857 w 993"/>
                    <a:gd name="T19" fmla="*/ 153 h 1309"/>
                    <a:gd name="T20" fmla="*/ 993 w 993"/>
                    <a:gd name="T21" fmla="*/ 496 h 1309"/>
                    <a:gd name="T22" fmla="*/ 992 w 993"/>
                    <a:gd name="T23" fmla="*/ 121 h 1309"/>
                    <a:gd name="T24" fmla="*/ 983 w 993"/>
                    <a:gd name="T25" fmla="*/ 82 h 1309"/>
                    <a:gd name="T26" fmla="*/ 962 w 993"/>
                    <a:gd name="T27" fmla="*/ 49 h 1309"/>
                    <a:gd name="T28" fmla="*/ 933 w 993"/>
                    <a:gd name="T29" fmla="*/ 22 h 1309"/>
                    <a:gd name="T30" fmla="*/ 898 w 993"/>
                    <a:gd name="T31" fmla="*/ 6 h 1309"/>
                    <a:gd name="T32" fmla="*/ 858 w 993"/>
                    <a:gd name="T33" fmla="*/ 0 h 1309"/>
                    <a:gd name="T34" fmla="*/ 122 w 993"/>
                    <a:gd name="T35" fmla="*/ 1 h 1309"/>
                    <a:gd name="T36" fmla="*/ 83 w 993"/>
                    <a:gd name="T37" fmla="*/ 10 h 1309"/>
                    <a:gd name="T38" fmla="*/ 50 w 993"/>
                    <a:gd name="T39" fmla="*/ 31 h 1309"/>
                    <a:gd name="T40" fmla="*/ 23 w 993"/>
                    <a:gd name="T41" fmla="*/ 59 h 1309"/>
                    <a:gd name="T42" fmla="*/ 6 w 993"/>
                    <a:gd name="T43" fmla="*/ 94 h 1309"/>
                    <a:gd name="T44" fmla="*/ 0 w 993"/>
                    <a:gd name="T45" fmla="*/ 135 h 1309"/>
                    <a:gd name="T46" fmla="*/ 0 w 993"/>
                    <a:gd name="T47" fmla="*/ 1187 h 1309"/>
                    <a:gd name="T48" fmla="*/ 11 w 993"/>
                    <a:gd name="T49" fmla="*/ 1226 h 1309"/>
                    <a:gd name="T50" fmla="*/ 30 w 993"/>
                    <a:gd name="T51" fmla="*/ 1259 h 1309"/>
                    <a:gd name="T52" fmla="*/ 59 w 993"/>
                    <a:gd name="T53" fmla="*/ 1285 h 1309"/>
                    <a:gd name="T54" fmla="*/ 95 w 993"/>
                    <a:gd name="T55" fmla="*/ 1302 h 1309"/>
                    <a:gd name="T56" fmla="*/ 136 w 993"/>
                    <a:gd name="T57" fmla="*/ 1309 h 1309"/>
                    <a:gd name="T58" fmla="*/ 497 w 993"/>
                    <a:gd name="T59" fmla="*/ 1241 h 1309"/>
                    <a:gd name="T60" fmla="*/ 483 w 993"/>
                    <a:gd name="T61" fmla="*/ 1240 h 1309"/>
                    <a:gd name="T62" fmla="*/ 458 w 993"/>
                    <a:gd name="T63" fmla="*/ 1229 h 1309"/>
                    <a:gd name="T64" fmla="*/ 434 w 993"/>
                    <a:gd name="T65" fmla="*/ 1199 h 1309"/>
                    <a:gd name="T66" fmla="*/ 429 w 993"/>
                    <a:gd name="T67" fmla="*/ 1180 h 1309"/>
                    <a:gd name="T68" fmla="*/ 429 w 993"/>
                    <a:gd name="T69" fmla="*/ 1166 h 1309"/>
                    <a:gd name="T70" fmla="*/ 434 w 993"/>
                    <a:gd name="T71" fmla="*/ 1146 h 1309"/>
                    <a:gd name="T72" fmla="*/ 458 w 993"/>
                    <a:gd name="T73" fmla="*/ 1117 h 1309"/>
                    <a:gd name="T74" fmla="*/ 483 w 993"/>
                    <a:gd name="T75" fmla="*/ 1106 h 1309"/>
                    <a:gd name="T76" fmla="*/ 497 w 993"/>
                    <a:gd name="T77" fmla="*/ 1105 h 1309"/>
                    <a:gd name="T78" fmla="*/ 516 w 993"/>
                    <a:gd name="T79" fmla="*/ 1109 h 1309"/>
                    <a:gd name="T80" fmla="*/ 544 w 993"/>
                    <a:gd name="T81" fmla="*/ 1125 h 1309"/>
                    <a:gd name="T82" fmla="*/ 561 w 993"/>
                    <a:gd name="T83" fmla="*/ 1153 h 1309"/>
                    <a:gd name="T84" fmla="*/ 564 w 993"/>
                    <a:gd name="T85" fmla="*/ 1173 h 1309"/>
                    <a:gd name="T86" fmla="*/ 562 w 993"/>
                    <a:gd name="T87" fmla="*/ 1187 h 1309"/>
                    <a:gd name="T88" fmla="*/ 553 w 993"/>
                    <a:gd name="T89" fmla="*/ 1211 h 1309"/>
                    <a:gd name="T90" fmla="*/ 523 w 993"/>
                    <a:gd name="T91" fmla="*/ 1235 h 1309"/>
                    <a:gd name="T92" fmla="*/ 503 w 993"/>
                    <a:gd name="T93" fmla="*/ 1241 h 13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993" h="1309">
                      <a:moveTo>
                        <a:pt x="632" y="1038"/>
                      </a:moveTo>
                      <a:lnTo>
                        <a:pt x="158" y="1038"/>
                      </a:lnTo>
                      <a:lnTo>
                        <a:pt x="158" y="1038"/>
                      </a:lnTo>
                      <a:lnTo>
                        <a:pt x="153" y="1037"/>
                      </a:lnTo>
                      <a:lnTo>
                        <a:pt x="150" y="1036"/>
                      </a:lnTo>
                      <a:lnTo>
                        <a:pt x="145" y="1033"/>
                      </a:lnTo>
                      <a:lnTo>
                        <a:pt x="142" y="1031"/>
                      </a:lnTo>
                      <a:lnTo>
                        <a:pt x="139" y="1028"/>
                      </a:lnTo>
                      <a:lnTo>
                        <a:pt x="137" y="1024"/>
                      </a:lnTo>
                      <a:lnTo>
                        <a:pt x="136" y="1019"/>
                      </a:lnTo>
                      <a:lnTo>
                        <a:pt x="136" y="1015"/>
                      </a:lnTo>
                      <a:lnTo>
                        <a:pt x="136" y="157"/>
                      </a:lnTo>
                      <a:lnTo>
                        <a:pt x="136" y="157"/>
                      </a:lnTo>
                      <a:lnTo>
                        <a:pt x="136" y="153"/>
                      </a:lnTo>
                      <a:lnTo>
                        <a:pt x="137" y="149"/>
                      </a:lnTo>
                      <a:lnTo>
                        <a:pt x="139" y="145"/>
                      </a:lnTo>
                      <a:lnTo>
                        <a:pt x="142" y="141"/>
                      </a:lnTo>
                      <a:lnTo>
                        <a:pt x="145" y="138"/>
                      </a:lnTo>
                      <a:lnTo>
                        <a:pt x="150" y="137"/>
                      </a:lnTo>
                      <a:lnTo>
                        <a:pt x="153" y="135"/>
                      </a:lnTo>
                      <a:lnTo>
                        <a:pt x="158" y="135"/>
                      </a:lnTo>
                      <a:lnTo>
                        <a:pt x="835" y="135"/>
                      </a:lnTo>
                      <a:lnTo>
                        <a:pt x="835" y="135"/>
                      </a:lnTo>
                      <a:lnTo>
                        <a:pt x="840" y="135"/>
                      </a:lnTo>
                      <a:lnTo>
                        <a:pt x="844" y="137"/>
                      </a:lnTo>
                      <a:lnTo>
                        <a:pt x="847" y="138"/>
                      </a:lnTo>
                      <a:lnTo>
                        <a:pt x="851" y="141"/>
                      </a:lnTo>
                      <a:lnTo>
                        <a:pt x="854" y="145"/>
                      </a:lnTo>
                      <a:lnTo>
                        <a:pt x="856" y="149"/>
                      </a:lnTo>
                      <a:lnTo>
                        <a:pt x="857" y="153"/>
                      </a:lnTo>
                      <a:lnTo>
                        <a:pt x="858" y="157"/>
                      </a:lnTo>
                      <a:lnTo>
                        <a:pt x="858" y="496"/>
                      </a:lnTo>
                      <a:lnTo>
                        <a:pt x="993" y="496"/>
                      </a:lnTo>
                      <a:lnTo>
                        <a:pt x="993" y="135"/>
                      </a:lnTo>
                      <a:lnTo>
                        <a:pt x="993" y="135"/>
                      </a:lnTo>
                      <a:lnTo>
                        <a:pt x="992" y="121"/>
                      </a:lnTo>
                      <a:lnTo>
                        <a:pt x="990" y="108"/>
                      </a:lnTo>
                      <a:lnTo>
                        <a:pt x="987" y="94"/>
                      </a:lnTo>
                      <a:lnTo>
                        <a:pt x="983" y="82"/>
                      </a:lnTo>
                      <a:lnTo>
                        <a:pt x="977" y="70"/>
                      </a:lnTo>
                      <a:lnTo>
                        <a:pt x="970" y="59"/>
                      </a:lnTo>
                      <a:lnTo>
                        <a:pt x="962" y="49"/>
                      </a:lnTo>
                      <a:lnTo>
                        <a:pt x="954" y="39"/>
                      </a:lnTo>
                      <a:lnTo>
                        <a:pt x="944" y="31"/>
                      </a:lnTo>
                      <a:lnTo>
                        <a:pt x="933" y="22"/>
                      </a:lnTo>
                      <a:lnTo>
                        <a:pt x="922" y="16"/>
                      </a:lnTo>
                      <a:lnTo>
                        <a:pt x="911" y="10"/>
                      </a:lnTo>
                      <a:lnTo>
                        <a:pt x="898" y="6"/>
                      </a:lnTo>
                      <a:lnTo>
                        <a:pt x="885" y="2"/>
                      </a:lnTo>
                      <a:lnTo>
                        <a:pt x="872" y="1"/>
                      </a:lnTo>
                      <a:lnTo>
                        <a:pt x="858" y="0"/>
                      </a:lnTo>
                      <a:lnTo>
                        <a:pt x="136" y="0"/>
                      </a:lnTo>
                      <a:lnTo>
                        <a:pt x="136" y="0"/>
                      </a:lnTo>
                      <a:lnTo>
                        <a:pt x="122" y="1"/>
                      </a:lnTo>
                      <a:lnTo>
                        <a:pt x="108" y="2"/>
                      </a:lnTo>
                      <a:lnTo>
                        <a:pt x="95" y="6"/>
                      </a:lnTo>
                      <a:lnTo>
                        <a:pt x="83" y="10"/>
                      </a:lnTo>
                      <a:lnTo>
                        <a:pt x="71" y="16"/>
                      </a:lnTo>
                      <a:lnTo>
                        <a:pt x="59" y="22"/>
                      </a:lnTo>
                      <a:lnTo>
                        <a:pt x="50" y="31"/>
                      </a:lnTo>
                      <a:lnTo>
                        <a:pt x="40" y="39"/>
                      </a:lnTo>
                      <a:lnTo>
                        <a:pt x="30" y="49"/>
                      </a:lnTo>
                      <a:lnTo>
                        <a:pt x="23" y="59"/>
                      </a:lnTo>
                      <a:lnTo>
                        <a:pt x="16" y="70"/>
                      </a:lnTo>
                      <a:lnTo>
                        <a:pt x="11" y="82"/>
                      </a:lnTo>
                      <a:lnTo>
                        <a:pt x="6" y="94"/>
                      </a:lnTo>
                      <a:lnTo>
                        <a:pt x="2" y="108"/>
                      </a:lnTo>
                      <a:lnTo>
                        <a:pt x="0" y="121"/>
                      </a:lnTo>
                      <a:lnTo>
                        <a:pt x="0" y="135"/>
                      </a:lnTo>
                      <a:lnTo>
                        <a:pt x="0" y="1173"/>
                      </a:lnTo>
                      <a:lnTo>
                        <a:pt x="0" y="1173"/>
                      </a:lnTo>
                      <a:lnTo>
                        <a:pt x="0" y="1187"/>
                      </a:lnTo>
                      <a:lnTo>
                        <a:pt x="2" y="1200"/>
                      </a:lnTo>
                      <a:lnTo>
                        <a:pt x="6" y="1213"/>
                      </a:lnTo>
                      <a:lnTo>
                        <a:pt x="11" y="1226"/>
                      </a:lnTo>
                      <a:lnTo>
                        <a:pt x="16" y="1238"/>
                      </a:lnTo>
                      <a:lnTo>
                        <a:pt x="23" y="1248"/>
                      </a:lnTo>
                      <a:lnTo>
                        <a:pt x="30" y="1259"/>
                      </a:lnTo>
                      <a:lnTo>
                        <a:pt x="40" y="1269"/>
                      </a:lnTo>
                      <a:lnTo>
                        <a:pt x="50" y="1277"/>
                      </a:lnTo>
                      <a:lnTo>
                        <a:pt x="59" y="1285"/>
                      </a:lnTo>
                      <a:lnTo>
                        <a:pt x="71" y="1292"/>
                      </a:lnTo>
                      <a:lnTo>
                        <a:pt x="83" y="1298"/>
                      </a:lnTo>
                      <a:lnTo>
                        <a:pt x="95" y="1302"/>
                      </a:lnTo>
                      <a:lnTo>
                        <a:pt x="108" y="1305"/>
                      </a:lnTo>
                      <a:lnTo>
                        <a:pt x="122" y="1307"/>
                      </a:lnTo>
                      <a:lnTo>
                        <a:pt x="136" y="1309"/>
                      </a:lnTo>
                      <a:lnTo>
                        <a:pt x="632" y="1309"/>
                      </a:lnTo>
                      <a:lnTo>
                        <a:pt x="632" y="1038"/>
                      </a:lnTo>
                      <a:close/>
                      <a:moveTo>
                        <a:pt x="497" y="1241"/>
                      </a:moveTo>
                      <a:lnTo>
                        <a:pt x="497" y="1241"/>
                      </a:lnTo>
                      <a:lnTo>
                        <a:pt x="489" y="1241"/>
                      </a:lnTo>
                      <a:lnTo>
                        <a:pt x="483" y="1240"/>
                      </a:lnTo>
                      <a:lnTo>
                        <a:pt x="476" y="1238"/>
                      </a:lnTo>
                      <a:lnTo>
                        <a:pt x="470" y="1235"/>
                      </a:lnTo>
                      <a:lnTo>
                        <a:pt x="458" y="1229"/>
                      </a:lnTo>
                      <a:lnTo>
                        <a:pt x="448" y="1220"/>
                      </a:lnTo>
                      <a:lnTo>
                        <a:pt x="440" y="1211"/>
                      </a:lnTo>
                      <a:lnTo>
                        <a:pt x="434" y="1199"/>
                      </a:lnTo>
                      <a:lnTo>
                        <a:pt x="432" y="1194"/>
                      </a:lnTo>
                      <a:lnTo>
                        <a:pt x="430" y="1187"/>
                      </a:lnTo>
                      <a:lnTo>
                        <a:pt x="429" y="1180"/>
                      </a:lnTo>
                      <a:lnTo>
                        <a:pt x="429" y="1173"/>
                      </a:lnTo>
                      <a:lnTo>
                        <a:pt x="429" y="1173"/>
                      </a:lnTo>
                      <a:lnTo>
                        <a:pt x="429" y="1166"/>
                      </a:lnTo>
                      <a:lnTo>
                        <a:pt x="430" y="1159"/>
                      </a:lnTo>
                      <a:lnTo>
                        <a:pt x="432" y="1153"/>
                      </a:lnTo>
                      <a:lnTo>
                        <a:pt x="434" y="1146"/>
                      </a:lnTo>
                      <a:lnTo>
                        <a:pt x="440" y="1135"/>
                      </a:lnTo>
                      <a:lnTo>
                        <a:pt x="448" y="1125"/>
                      </a:lnTo>
                      <a:lnTo>
                        <a:pt x="458" y="1117"/>
                      </a:lnTo>
                      <a:lnTo>
                        <a:pt x="470" y="1111"/>
                      </a:lnTo>
                      <a:lnTo>
                        <a:pt x="476" y="1109"/>
                      </a:lnTo>
                      <a:lnTo>
                        <a:pt x="483" y="1106"/>
                      </a:lnTo>
                      <a:lnTo>
                        <a:pt x="489" y="1105"/>
                      </a:lnTo>
                      <a:lnTo>
                        <a:pt x="497" y="1105"/>
                      </a:lnTo>
                      <a:lnTo>
                        <a:pt x="497" y="1105"/>
                      </a:lnTo>
                      <a:lnTo>
                        <a:pt x="503" y="1105"/>
                      </a:lnTo>
                      <a:lnTo>
                        <a:pt x="510" y="1106"/>
                      </a:lnTo>
                      <a:lnTo>
                        <a:pt x="516" y="1109"/>
                      </a:lnTo>
                      <a:lnTo>
                        <a:pt x="523" y="1111"/>
                      </a:lnTo>
                      <a:lnTo>
                        <a:pt x="534" y="1117"/>
                      </a:lnTo>
                      <a:lnTo>
                        <a:pt x="544" y="1125"/>
                      </a:lnTo>
                      <a:lnTo>
                        <a:pt x="553" y="1135"/>
                      </a:lnTo>
                      <a:lnTo>
                        <a:pt x="559" y="1146"/>
                      </a:lnTo>
                      <a:lnTo>
                        <a:pt x="561" y="1153"/>
                      </a:lnTo>
                      <a:lnTo>
                        <a:pt x="562" y="1159"/>
                      </a:lnTo>
                      <a:lnTo>
                        <a:pt x="563" y="1166"/>
                      </a:lnTo>
                      <a:lnTo>
                        <a:pt x="564" y="1173"/>
                      </a:lnTo>
                      <a:lnTo>
                        <a:pt x="564" y="1173"/>
                      </a:lnTo>
                      <a:lnTo>
                        <a:pt x="563" y="1180"/>
                      </a:lnTo>
                      <a:lnTo>
                        <a:pt x="562" y="1187"/>
                      </a:lnTo>
                      <a:lnTo>
                        <a:pt x="561" y="1194"/>
                      </a:lnTo>
                      <a:lnTo>
                        <a:pt x="559" y="1199"/>
                      </a:lnTo>
                      <a:lnTo>
                        <a:pt x="553" y="1211"/>
                      </a:lnTo>
                      <a:lnTo>
                        <a:pt x="544" y="1220"/>
                      </a:lnTo>
                      <a:lnTo>
                        <a:pt x="534" y="1229"/>
                      </a:lnTo>
                      <a:lnTo>
                        <a:pt x="523" y="1235"/>
                      </a:lnTo>
                      <a:lnTo>
                        <a:pt x="516" y="1238"/>
                      </a:lnTo>
                      <a:lnTo>
                        <a:pt x="510" y="1240"/>
                      </a:lnTo>
                      <a:lnTo>
                        <a:pt x="503" y="1241"/>
                      </a:lnTo>
                      <a:lnTo>
                        <a:pt x="497" y="1241"/>
                      </a:lnTo>
                      <a:lnTo>
                        <a:pt x="497" y="1241"/>
                      </a:lnTo>
                      <a:close/>
                    </a:path>
                  </a:pathLst>
                </a:custGeom>
                <a:solidFill>
                  <a:srgbClr val="53565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00796" tIns="50398" rIns="100796" bIns="5039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07943">
                    <a:defRPr/>
                  </a:pPr>
                  <a:endParaRPr lang="fr-FR" sz="1764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C66F66-AF81-4E39-97DC-7C2E7C691BA8}"/>
              </a:ext>
            </a:extLst>
          </p:cNvPr>
          <p:cNvGrpSpPr/>
          <p:nvPr/>
        </p:nvGrpSpPr>
        <p:grpSpPr>
          <a:xfrm>
            <a:off x="10302803" y="4611257"/>
            <a:ext cx="2486935" cy="611778"/>
            <a:chOff x="10302803" y="4502837"/>
            <a:chExt cx="2486935" cy="61177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8EE635-E1FD-4B6C-9FD0-F318F8473E85}"/>
                </a:ext>
              </a:extLst>
            </p:cNvPr>
            <p:cNvSpPr/>
            <p:nvPr/>
          </p:nvSpPr>
          <p:spPr bwMode="gray">
            <a:xfrm>
              <a:off x="10680540" y="4502837"/>
              <a:ext cx="2109198" cy="61177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201591" tIns="97996" rIns="201591" bIns="97996" rtlCol="0" anchor="t" anchorCtr="0"/>
            <a:lstStyle/>
            <a:p>
              <a:pPr algn="ctr" defTabSz="1007943">
                <a:defRPr/>
              </a:pPr>
              <a:r>
                <a:rPr lang="fr-FR" sz="1323">
                  <a:solidFill>
                    <a:srgbClr val="000000"/>
                  </a:solidFill>
                  <a:cs typeface="Calibri" panose="020F0502020204030204" pitchFamily="34" charset="0"/>
                </a:rPr>
                <a:t>Aligné sur les meilleurs outils et méthodologies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F479BDD-7168-4FAD-B296-0AAB324644ED}"/>
                </a:ext>
              </a:extLst>
            </p:cNvPr>
            <p:cNvGrpSpPr/>
            <p:nvPr/>
          </p:nvGrpSpPr>
          <p:grpSpPr>
            <a:xfrm>
              <a:off x="10302803" y="4569741"/>
              <a:ext cx="503978" cy="503978"/>
              <a:chOff x="9637229" y="803897"/>
              <a:chExt cx="1000125" cy="100012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DE65B77-758B-4D76-A633-3A4D3C78C9CF}"/>
                  </a:ext>
                </a:extLst>
              </p:cNvPr>
              <p:cNvSpPr/>
              <p:nvPr/>
            </p:nvSpPr>
            <p:spPr>
              <a:xfrm>
                <a:off x="9637229" y="805611"/>
                <a:ext cx="996696" cy="996696"/>
              </a:xfrm>
              <a:prstGeom prst="ellipse">
                <a:avLst/>
              </a:prstGeom>
              <a:solidFill>
                <a:srgbClr val="0097A9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Partial Circle 57">
                <a:extLst>
                  <a:ext uri="{FF2B5EF4-FFF2-40B4-BE49-F238E27FC236}">
                    <a16:creationId xmlns:a16="http://schemas.microsoft.com/office/drawing/2014/main" id="{3ADC456F-938B-4DE4-943B-C05E91B969E6}"/>
                  </a:ext>
                </a:extLst>
              </p:cNvPr>
              <p:cNvSpPr/>
              <p:nvPr/>
            </p:nvSpPr>
            <p:spPr>
              <a:xfrm>
                <a:off x="9637229" y="803897"/>
                <a:ext cx="1000125" cy="1000125"/>
              </a:xfrm>
              <a:prstGeom prst="pie">
                <a:avLst>
                  <a:gd name="adj1" fmla="val 16139778"/>
                  <a:gd name="adj2" fmla="val 6643729"/>
                </a:avLst>
              </a:prstGeom>
              <a:solidFill>
                <a:srgbClr val="31D7B7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BE785BC-B1DD-410A-8A14-2BEC4C0B0323}"/>
                  </a:ext>
                </a:extLst>
              </p:cNvPr>
              <p:cNvSpPr/>
              <p:nvPr/>
            </p:nvSpPr>
            <p:spPr>
              <a:xfrm>
                <a:off x="9762875" y="929543"/>
                <a:ext cx="748832" cy="748832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1811574-F14A-4E9C-B3AB-8B54F749E3D2}"/>
                  </a:ext>
                </a:extLst>
              </p:cNvPr>
              <p:cNvGrpSpPr/>
              <p:nvPr/>
            </p:nvGrpSpPr>
            <p:grpSpPr>
              <a:xfrm>
                <a:off x="9940365" y="1076284"/>
                <a:ext cx="403720" cy="446912"/>
                <a:chOff x="5769661" y="3983360"/>
                <a:chExt cx="326548" cy="315025"/>
              </a:xfrm>
            </p:grpSpPr>
            <p:sp>
              <p:nvSpPr>
                <p:cNvPr id="39" name="Freeform 106">
                  <a:extLst>
                    <a:ext uri="{FF2B5EF4-FFF2-40B4-BE49-F238E27FC236}">
                      <a16:creationId xmlns:a16="http://schemas.microsoft.com/office/drawing/2014/main" id="{D58689B4-114E-4B1D-B594-EEB8F556B5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0675" y="4083246"/>
                  <a:ext cx="84519" cy="82598"/>
                </a:xfrm>
                <a:custGeom>
                  <a:avLst/>
                  <a:gdLst>
                    <a:gd name="T0" fmla="*/ 44 w 87"/>
                    <a:gd name="T1" fmla="*/ 0 h 86"/>
                    <a:gd name="T2" fmla="*/ 44 w 87"/>
                    <a:gd name="T3" fmla="*/ 0 h 86"/>
                    <a:gd name="T4" fmla="*/ 35 w 87"/>
                    <a:gd name="T5" fmla="*/ 1 h 86"/>
                    <a:gd name="T6" fmla="*/ 26 w 87"/>
                    <a:gd name="T7" fmla="*/ 2 h 86"/>
                    <a:gd name="T8" fmla="*/ 20 w 87"/>
                    <a:gd name="T9" fmla="*/ 6 h 86"/>
                    <a:gd name="T10" fmla="*/ 13 w 87"/>
                    <a:gd name="T11" fmla="*/ 12 h 86"/>
                    <a:gd name="T12" fmla="*/ 8 w 87"/>
                    <a:gd name="T13" fmla="*/ 19 h 86"/>
                    <a:gd name="T14" fmla="*/ 4 w 87"/>
                    <a:gd name="T15" fmla="*/ 27 h 86"/>
                    <a:gd name="T16" fmla="*/ 1 w 87"/>
                    <a:gd name="T17" fmla="*/ 35 h 86"/>
                    <a:gd name="T18" fmla="*/ 0 w 87"/>
                    <a:gd name="T19" fmla="*/ 43 h 86"/>
                    <a:gd name="T20" fmla="*/ 0 w 87"/>
                    <a:gd name="T21" fmla="*/ 43 h 86"/>
                    <a:gd name="T22" fmla="*/ 1 w 87"/>
                    <a:gd name="T23" fmla="*/ 52 h 86"/>
                    <a:gd name="T24" fmla="*/ 4 w 87"/>
                    <a:gd name="T25" fmla="*/ 60 h 86"/>
                    <a:gd name="T26" fmla="*/ 8 w 87"/>
                    <a:gd name="T27" fmla="*/ 67 h 86"/>
                    <a:gd name="T28" fmla="*/ 13 w 87"/>
                    <a:gd name="T29" fmla="*/ 74 h 86"/>
                    <a:gd name="T30" fmla="*/ 20 w 87"/>
                    <a:gd name="T31" fmla="*/ 79 h 86"/>
                    <a:gd name="T32" fmla="*/ 26 w 87"/>
                    <a:gd name="T33" fmla="*/ 83 h 86"/>
                    <a:gd name="T34" fmla="*/ 35 w 87"/>
                    <a:gd name="T35" fmla="*/ 86 h 86"/>
                    <a:gd name="T36" fmla="*/ 44 w 87"/>
                    <a:gd name="T37" fmla="*/ 86 h 86"/>
                    <a:gd name="T38" fmla="*/ 44 w 87"/>
                    <a:gd name="T39" fmla="*/ 86 h 86"/>
                    <a:gd name="T40" fmla="*/ 52 w 87"/>
                    <a:gd name="T41" fmla="*/ 86 h 86"/>
                    <a:gd name="T42" fmla="*/ 60 w 87"/>
                    <a:gd name="T43" fmla="*/ 83 h 86"/>
                    <a:gd name="T44" fmla="*/ 68 w 87"/>
                    <a:gd name="T45" fmla="*/ 79 h 86"/>
                    <a:gd name="T46" fmla="*/ 75 w 87"/>
                    <a:gd name="T47" fmla="*/ 74 h 86"/>
                    <a:gd name="T48" fmla="*/ 79 w 87"/>
                    <a:gd name="T49" fmla="*/ 67 h 86"/>
                    <a:gd name="T50" fmla="*/ 83 w 87"/>
                    <a:gd name="T51" fmla="*/ 60 h 86"/>
                    <a:gd name="T52" fmla="*/ 86 w 87"/>
                    <a:gd name="T53" fmla="*/ 52 h 86"/>
                    <a:gd name="T54" fmla="*/ 87 w 87"/>
                    <a:gd name="T55" fmla="*/ 43 h 86"/>
                    <a:gd name="T56" fmla="*/ 87 w 87"/>
                    <a:gd name="T57" fmla="*/ 43 h 86"/>
                    <a:gd name="T58" fmla="*/ 86 w 87"/>
                    <a:gd name="T59" fmla="*/ 35 h 86"/>
                    <a:gd name="T60" fmla="*/ 83 w 87"/>
                    <a:gd name="T61" fmla="*/ 27 h 86"/>
                    <a:gd name="T62" fmla="*/ 79 w 87"/>
                    <a:gd name="T63" fmla="*/ 19 h 86"/>
                    <a:gd name="T64" fmla="*/ 75 w 87"/>
                    <a:gd name="T65" fmla="*/ 12 h 86"/>
                    <a:gd name="T66" fmla="*/ 68 w 87"/>
                    <a:gd name="T67" fmla="*/ 6 h 86"/>
                    <a:gd name="T68" fmla="*/ 60 w 87"/>
                    <a:gd name="T69" fmla="*/ 2 h 86"/>
                    <a:gd name="T70" fmla="*/ 52 w 87"/>
                    <a:gd name="T71" fmla="*/ 1 h 86"/>
                    <a:gd name="T72" fmla="*/ 44 w 87"/>
                    <a:gd name="T73" fmla="*/ 0 h 86"/>
                    <a:gd name="T74" fmla="*/ 44 w 87"/>
                    <a:gd name="T75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7" h="86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35" y="1"/>
                      </a:lnTo>
                      <a:lnTo>
                        <a:pt x="26" y="2"/>
                      </a:lnTo>
                      <a:lnTo>
                        <a:pt x="20" y="6"/>
                      </a:lnTo>
                      <a:lnTo>
                        <a:pt x="13" y="12"/>
                      </a:lnTo>
                      <a:lnTo>
                        <a:pt x="8" y="19"/>
                      </a:lnTo>
                      <a:lnTo>
                        <a:pt x="4" y="27"/>
                      </a:lnTo>
                      <a:lnTo>
                        <a:pt x="1" y="35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1" y="52"/>
                      </a:lnTo>
                      <a:lnTo>
                        <a:pt x="4" y="60"/>
                      </a:lnTo>
                      <a:lnTo>
                        <a:pt x="8" y="67"/>
                      </a:lnTo>
                      <a:lnTo>
                        <a:pt x="13" y="74"/>
                      </a:lnTo>
                      <a:lnTo>
                        <a:pt x="20" y="79"/>
                      </a:lnTo>
                      <a:lnTo>
                        <a:pt x="26" y="83"/>
                      </a:lnTo>
                      <a:lnTo>
                        <a:pt x="35" y="86"/>
                      </a:lnTo>
                      <a:lnTo>
                        <a:pt x="44" y="86"/>
                      </a:lnTo>
                      <a:lnTo>
                        <a:pt x="44" y="86"/>
                      </a:lnTo>
                      <a:lnTo>
                        <a:pt x="52" y="86"/>
                      </a:lnTo>
                      <a:lnTo>
                        <a:pt x="60" y="83"/>
                      </a:lnTo>
                      <a:lnTo>
                        <a:pt x="68" y="79"/>
                      </a:lnTo>
                      <a:lnTo>
                        <a:pt x="75" y="74"/>
                      </a:lnTo>
                      <a:lnTo>
                        <a:pt x="79" y="67"/>
                      </a:lnTo>
                      <a:lnTo>
                        <a:pt x="83" y="60"/>
                      </a:lnTo>
                      <a:lnTo>
                        <a:pt x="86" y="52"/>
                      </a:lnTo>
                      <a:lnTo>
                        <a:pt x="87" y="43"/>
                      </a:lnTo>
                      <a:lnTo>
                        <a:pt x="87" y="43"/>
                      </a:lnTo>
                      <a:lnTo>
                        <a:pt x="86" y="35"/>
                      </a:lnTo>
                      <a:lnTo>
                        <a:pt x="83" y="27"/>
                      </a:lnTo>
                      <a:lnTo>
                        <a:pt x="79" y="19"/>
                      </a:lnTo>
                      <a:lnTo>
                        <a:pt x="75" y="12"/>
                      </a:lnTo>
                      <a:lnTo>
                        <a:pt x="68" y="6"/>
                      </a:lnTo>
                      <a:lnTo>
                        <a:pt x="60" y="2"/>
                      </a:lnTo>
                      <a:lnTo>
                        <a:pt x="52" y="1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0796" tIns="50398" rIns="100796" bIns="5039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07943">
                    <a:defRPr/>
                  </a:pPr>
                  <a:endParaRPr lang="fr-FR" sz="1764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Freeform 107">
                  <a:extLst>
                    <a:ext uri="{FF2B5EF4-FFF2-40B4-BE49-F238E27FC236}">
                      <a16:creationId xmlns:a16="http://schemas.microsoft.com/office/drawing/2014/main" id="{7391DD61-086C-447F-A81C-7DA881675A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9661" y="4115901"/>
                  <a:ext cx="184404" cy="182484"/>
                </a:xfrm>
                <a:custGeom>
                  <a:avLst/>
                  <a:gdLst>
                    <a:gd name="T0" fmla="*/ 156 w 191"/>
                    <a:gd name="T1" fmla="*/ 110 h 191"/>
                    <a:gd name="T2" fmla="*/ 152 w 191"/>
                    <a:gd name="T3" fmla="*/ 108 h 191"/>
                    <a:gd name="T4" fmla="*/ 145 w 191"/>
                    <a:gd name="T5" fmla="*/ 108 h 191"/>
                    <a:gd name="T6" fmla="*/ 143 w 191"/>
                    <a:gd name="T7" fmla="*/ 110 h 191"/>
                    <a:gd name="T8" fmla="*/ 140 w 191"/>
                    <a:gd name="T9" fmla="*/ 117 h 191"/>
                    <a:gd name="T10" fmla="*/ 140 w 191"/>
                    <a:gd name="T11" fmla="*/ 121 h 191"/>
                    <a:gd name="T12" fmla="*/ 159 w 191"/>
                    <a:gd name="T13" fmla="*/ 140 h 191"/>
                    <a:gd name="T14" fmla="*/ 80 w 191"/>
                    <a:gd name="T15" fmla="*/ 140 h 191"/>
                    <a:gd name="T16" fmla="*/ 57 w 191"/>
                    <a:gd name="T17" fmla="*/ 135 h 191"/>
                    <a:gd name="T18" fmla="*/ 37 w 191"/>
                    <a:gd name="T19" fmla="*/ 122 h 191"/>
                    <a:gd name="T20" fmla="*/ 25 w 191"/>
                    <a:gd name="T21" fmla="*/ 102 h 191"/>
                    <a:gd name="T22" fmla="*/ 19 w 191"/>
                    <a:gd name="T23" fmla="*/ 80 h 191"/>
                    <a:gd name="T24" fmla="*/ 21 w 191"/>
                    <a:gd name="T25" fmla="*/ 67 h 191"/>
                    <a:gd name="T26" fmla="*/ 30 w 191"/>
                    <a:gd name="T27" fmla="*/ 46 h 191"/>
                    <a:gd name="T28" fmla="*/ 46 w 191"/>
                    <a:gd name="T29" fmla="*/ 30 h 191"/>
                    <a:gd name="T30" fmla="*/ 68 w 191"/>
                    <a:gd name="T31" fmla="*/ 20 h 191"/>
                    <a:gd name="T32" fmla="*/ 116 w 191"/>
                    <a:gd name="T33" fmla="*/ 19 h 191"/>
                    <a:gd name="T34" fmla="*/ 116 w 191"/>
                    <a:gd name="T35" fmla="*/ 15 h 191"/>
                    <a:gd name="T36" fmla="*/ 116 w 191"/>
                    <a:gd name="T37" fmla="*/ 10 h 191"/>
                    <a:gd name="T38" fmla="*/ 116 w 191"/>
                    <a:gd name="T39" fmla="*/ 0 h 191"/>
                    <a:gd name="T40" fmla="*/ 80 w 191"/>
                    <a:gd name="T41" fmla="*/ 0 h 191"/>
                    <a:gd name="T42" fmla="*/ 64 w 191"/>
                    <a:gd name="T43" fmla="*/ 2 h 191"/>
                    <a:gd name="T44" fmla="*/ 35 w 191"/>
                    <a:gd name="T45" fmla="*/ 14 h 191"/>
                    <a:gd name="T46" fmla="*/ 14 w 191"/>
                    <a:gd name="T47" fmla="*/ 35 h 191"/>
                    <a:gd name="T48" fmla="*/ 2 w 191"/>
                    <a:gd name="T49" fmla="*/ 63 h 191"/>
                    <a:gd name="T50" fmla="*/ 0 w 191"/>
                    <a:gd name="T51" fmla="*/ 80 h 191"/>
                    <a:gd name="T52" fmla="*/ 2 w 191"/>
                    <a:gd name="T53" fmla="*/ 88 h 191"/>
                    <a:gd name="T54" fmla="*/ 7 w 191"/>
                    <a:gd name="T55" fmla="*/ 110 h 191"/>
                    <a:gd name="T56" fmla="*/ 23 w 191"/>
                    <a:gd name="T57" fmla="*/ 136 h 191"/>
                    <a:gd name="T58" fmla="*/ 49 w 191"/>
                    <a:gd name="T59" fmla="*/ 152 h 191"/>
                    <a:gd name="T60" fmla="*/ 72 w 191"/>
                    <a:gd name="T61" fmla="*/ 157 h 191"/>
                    <a:gd name="T62" fmla="*/ 159 w 191"/>
                    <a:gd name="T63" fmla="*/ 159 h 191"/>
                    <a:gd name="T64" fmla="*/ 143 w 191"/>
                    <a:gd name="T65" fmla="*/ 175 h 191"/>
                    <a:gd name="T66" fmla="*/ 140 w 191"/>
                    <a:gd name="T67" fmla="*/ 182 h 191"/>
                    <a:gd name="T68" fmla="*/ 140 w 191"/>
                    <a:gd name="T69" fmla="*/ 184 h 191"/>
                    <a:gd name="T70" fmla="*/ 143 w 191"/>
                    <a:gd name="T71" fmla="*/ 188 h 191"/>
                    <a:gd name="T72" fmla="*/ 149 w 191"/>
                    <a:gd name="T73" fmla="*/ 191 h 191"/>
                    <a:gd name="T74" fmla="*/ 152 w 191"/>
                    <a:gd name="T75" fmla="*/ 190 h 191"/>
                    <a:gd name="T76" fmla="*/ 188 w 191"/>
                    <a:gd name="T77" fmla="*/ 156 h 191"/>
                    <a:gd name="T78" fmla="*/ 190 w 191"/>
                    <a:gd name="T79" fmla="*/ 152 h 191"/>
                    <a:gd name="T80" fmla="*/ 191 w 191"/>
                    <a:gd name="T81" fmla="*/ 149 h 191"/>
                    <a:gd name="T82" fmla="*/ 190 w 191"/>
                    <a:gd name="T83" fmla="*/ 145 h 191"/>
                    <a:gd name="T84" fmla="*/ 188 w 191"/>
                    <a:gd name="T85" fmla="*/ 143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91" h="191">
                      <a:moveTo>
                        <a:pt x="188" y="143"/>
                      </a:moveTo>
                      <a:lnTo>
                        <a:pt x="156" y="110"/>
                      </a:lnTo>
                      <a:lnTo>
                        <a:pt x="156" y="110"/>
                      </a:lnTo>
                      <a:lnTo>
                        <a:pt x="152" y="108"/>
                      </a:lnTo>
                      <a:lnTo>
                        <a:pt x="149" y="108"/>
                      </a:lnTo>
                      <a:lnTo>
                        <a:pt x="145" y="108"/>
                      </a:lnTo>
                      <a:lnTo>
                        <a:pt x="143" y="110"/>
                      </a:lnTo>
                      <a:lnTo>
                        <a:pt x="143" y="110"/>
                      </a:lnTo>
                      <a:lnTo>
                        <a:pt x="140" y="113"/>
                      </a:lnTo>
                      <a:lnTo>
                        <a:pt x="140" y="117"/>
                      </a:lnTo>
                      <a:lnTo>
                        <a:pt x="140" y="117"/>
                      </a:lnTo>
                      <a:lnTo>
                        <a:pt x="140" y="121"/>
                      </a:lnTo>
                      <a:lnTo>
                        <a:pt x="143" y="124"/>
                      </a:lnTo>
                      <a:lnTo>
                        <a:pt x="159" y="140"/>
                      </a:lnTo>
                      <a:lnTo>
                        <a:pt x="80" y="140"/>
                      </a:lnTo>
                      <a:lnTo>
                        <a:pt x="80" y="140"/>
                      </a:lnTo>
                      <a:lnTo>
                        <a:pt x="68" y="139"/>
                      </a:lnTo>
                      <a:lnTo>
                        <a:pt x="57" y="135"/>
                      </a:lnTo>
                      <a:lnTo>
                        <a:pt x="46" y="129"/>
                      </a:lnTo>
                      <a:lnTo>
                        <a:pt x="37" y="122"/>
                      </a:lnTo>
                      <a:lnTo>
                        <a:pt x="30" y="113"/>
                      </a:lnTo>
                      <a:lnTo>
                        <a:pt x="25" y="102"/>
                      </a:lnTo>
                      <a:lnTo>
                        <a:pt x="21" y="92"/>
                      </a:lnTo>
                      <a:lnTo>
                        <a:pt x="19" y="80"/>
                      </a:lnTo>
                      <a:lnTo>
                        <a:pt x="19" y="80"/>
                      </a:lnTo>
                      <a:lnTo>
                        <a:pt x="21" y="67"/>
                      </a:lnTo>
                      <a:lnTo>
                        <a:pt x="25" y="57"/>
                      </a:lnTo>
                      <a:lnTo>
                        <a:pt x="30" y="46"/>
                      </a:lnTo>
                      <a:lnTo>
                        <a:pt x="37" y="37"/>
                      </a:lnTo>
                      <a:lnTo>
                        <a:pt x="46" y="30"/>
                      </a:lnTo>
                      <a:lnTo>
                        <a:pt x="57" y="24"/>
                      </a:lnTo>
                      <a:lnTo>
                        <a:pt x="68" y="20"/>
                      </a:lnTo>
                      <a:lnTo>
                        <a:pt x="80" y="19"/>
                      </a:lnTo>
                      <a:lnTo>
                        <a:pt x="116" y="19"/>
                      </a:lnTo>
                      <a:lnTo>
                        <a:pt x="116" y="15"/>
                      </a:lnTo>
                      <a:lnTo>
                        <a:pt x="116" y="15"/>
                      </a:lnTo>
                      <a:lnTo>
                        <a:pt x="116" y="10"/>
                      </a:lnTo>
                      <a:lnTo>
                        <a:pt x="116" y="10"/>
                      </a:lnTo>
                      <a:lnTo>
                        <a:pt x="116" y="6"/>
                      </a:lnTo>
                      <a:lnTo>
                        <a:pt x="116" y="0"/>
                      </a:lnTo>
                      <a:lnTo>
                        <a:pt x="80" y="0"/>
                      </a:lnTo>
                      <a:lnTo>
                        <a:pt x="80" y="0"/>
                      </a:lnTo>
                      <a:lnTo>
                        <a:pt x="72" y="2"/>
                      </a:lnTo>
                      <a:lnTo>
                        <a:pt x="64" y="2"/>
                      </a:lnTo>
                      <a:lnTo>
                        <a:pt x="49" y="7"/>
                      </a:lnTo>
                      <a:lnTo>
                        <a:pt x="35" y="14"/>
                      </a:lnTo>
                      <a:lnTo>
                        <a:pt x="23" y="23"/>
                      </a:lnTo>
                      <a:lnTo>
                        <a:pt x="14" y="35"/>
                      </a:lnTo>
                      <a:lnTo>
                        <a:pt x="7" y="49"/>
                      </a:lnTo>
                      <a:lnTo>
                        <a:pt x="2" y="63"/>
                      </a:lnTo>
                      <a:lnTo>
                        <a:pt x="2" y="71"/>
                      </a:lnTo>
                      <a:lnTo>
                        <a:pt x="0" y="80"/>
                      </a:lnTo>
                      <a:lnTo>
                        <a:pt x="0" y="80"/>
                      </a:lnTo>
                      <a:lnTo>
                        <a:pt x="2" y="88"/>
                      </a:lnTo>
                      <a:lnTo>
                        <a:pt x="2" y="96"/>
                      </a:lnTo>
                      <a:lnTo>
                        <a:pt x="7" y="110"/>
                      </a:lnTo>
                      <a:lnTo>
                        <a:pt x="14" y="124"/>
                      </a:lnTo>
                      <a:lnTo>
                        <a:pt x="23" y="136"/>
                      </a:lnTo>
                      <a:lnTo>
                        <a:pt x="35" y="145"/>
                      </a:lnTo>
                      <a:lnTo>
                        <a:pt x="49" y="152"/>
                      </a:lnTo>
                      <a:lnTo>
                        <a:pt x="64" y="157"/>
                      </a:lnTo>
                      <a:lnTo>
                        <a:pt x="72" y="157"/>
                      </a:lnTo>
                      <a:lnTo>
                        <a:pt x="80" y="159"/>
                      </a:lnTo>
                      <a:lnTo>
                        <a:pt x="159" y="159"/>
                      </a:lnTo>
                      <a:lnTo>
                        <a:pt x="143" y="175"/>
                      </a:lnTo>
                      <a:lnTo>
                        <a:pt x="143" y="175"/>
                      </a:lnTo>
                      <a:lnTo>
                        <a:pt x="140" y="178"/>
                      </a:lnTo>
                      <a:lnTo>
                        <a:pt x="140" y="182"/>
                      </a:lnTo>
                      <a:lnTo>
                        <a:pt x="140" y="182"/>
                      </a:lnTo>
                      <a:lnTo>
                        <a:pt x="140" y="184"/>
                      </a:lnTo>
                      <a:lnTo>
                        <a:pt x="143" y="188"/>
                      </a:lnTo>
                      <a:lnTo>
                        <a:pt x="143" y="188"/>
                      </a:lnTo>
                      <a:lnTo>
                        <a:pt x="145" y="190"/>
                      </a:lnTo>
                      <a:lnTo>
                        <a:pt x="149" y="191"/>
                      </a:lnTo>
                      <a:lnTo>
                        <a:pt x="149" y="191"/>
                      </a:lnTo>
                      <a:lnTo>
                        <a:pt x="152" y="190"/>
                      </a:lnTo>
                      <a:lnTo>
                        <a:pt x="156" y="188"/>
                      </a:lnTo>
                      <a:lnTo>
                        <a:pt x="188" y="156"/>
                      </a:lnTo>
                      <a:lnTo>
                        <a:pt x="188" y="156"/>
                      </a:lnTo>
                      <a:lnTo>
                        <a:pt x="190" y="152"/>
                      </a:lnTo>
                      <a:lnTo>
                        <a:pt x="190" y="152"/>
                      </a:lnTo>
                      <a:lnTo>
                        <a:pt x="191" y="149"/>
                      </a:lnTo>
                      <a:lnTo>
                        <a:pt x="190" y="145"/>
                      </a:lnTo>
                      <a:lnTo>
                        <a:pt x="190" y="145"/>
                      </a:lnTo>
                      <a:lnTo>
                        <a:pt x="188" y="143"/>
                      </a:lnTo>
                      <a:lnTo>
                        <a:pt x="188" y="1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0796" tIns="50398" rIns="100796" bIns="5039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07943">
                    <a:defRPr/>
                  </a:pPr>
                  <a:endParaRPr lang="fr-FR" sz="1764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Freeform 108">
                  <a:extLst>
                    <a:ext uri="{FF2B5EF4-FFF2-40B4-BE49-F238E27FC236}">
                      <a16:creationId xmlns:a16="http://schemas.microsoft.com/office/drawing/2014/main" id="{246C696D-757D-4E6D-AA16-218C974334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5251" y="3983360"/>
                  <a:ext cx="170958" cy="149828"/>
                </a:xfrm>
                <a:custGeom>
                  <a:avLst/>
                  <a:gdLst>
                    <a:gd name="T0" fmla="*/ 99 w 178"/>
                    <a:gd name="T1" fmla="*/ 0 h 157"/>
                    <a:gd name="T2" fmla="*/ 9 w 178"/>
                    <a:gd name="T3" fmla="*/ 0 h 157"/>
                    <a:gd name="T4" fmla="*/ 9 w 178"/>
                    <a:gd name="T5" fmla="*/ 0 h 157"/>
                    <a:gd name="T6" fmla="*/ 5 w 178"/>
                    <a:gd name="T7" fmla="*/ 0 h 157"/>
                    <a:gd name="T8" fmla="*/ 2 w 178"/>
                    <a:gd name="T9" fmla="*/ 3 h 157"/>
                    <a:gd name="T10" fmla="*/ 0 w 178"/>
                    <a:gd name="T11" fmla="*/ 5 h 157"/>
                    <a:gd name="T12" fmla="*/ 0 w 178"/>
                    <a:gd name="T13" fmla="*/ 9 h 157"/>
                    <a:gd name="T14" fmla="*/ 0 w 178"/>
                    <a:gd name="T15" fmla="*/ 9 h 157"/>
                    <a:gd name="T16" fmla="*/ 0 w 178"/>
                    <a:gd name="T17" fmla="*/ 12 h 157"/>
                    <a:gd name="T18" fmla="*/ 2 w 178"/>
                    <a:gd name="T19" fmla="*/ 16 h 157"/>
                    <a:gd name="T20" fmla="*/ 5 w 178"/>
                    <a:gd name="T21" fmla="*/ 17 h 157"/>
                    <a:gd name="T22" fmla="*/ 9 w 178"/>
                    <a:gd name="T23" fmla="*/ 19 h 157"/>
                    <a:gd name="T24" fmla="*/ 99 w 178"/>
                    <a:gd name="T25" fmla="*/ 19 h 157"/>
                    <a:gd name="T26" fmla="*/ 99 w 178"/>
                    <a:gd name="T27" fmla="*/ 19 h 157"/>
                    <a:gd name="T28" fmla="*/ 111 w 178"/>
                    <a:gd name="T29" fmla="*/ 20 h 157"/>
                    <a:gd name="T30" fmla="*/ 123 w 178"/>
                    <a:gd name="T31" fmla="*/ 23 h 157"/>
                    <a:gd name="T32" fmla="*/ 132 w 178"/>
                    <a:gd name="T33" fmla="*/ 28 h 157"/>
                    <a:gd name="T34" fmla="*/ 142 w 178"/>
                    <a:gd name="T35" fmla="*/ 36 h 157"/>
                    <a:gd name="T36" fmla="*/ 150 w 178"/>
                    <a:gd name="T37" fmla="*/ 44 h 157"/>
                    <a:gd name="T38" fmla="*/ 155 w 178"/>
                    <a:gd name="T39" fmla="*/ 55 h 157"/>
                    <a:gd name="T40" fmla="*/ 158 w 178"/>
                    <a:gd name="T41" fmla="*/ 66 h 157"/>
                    <a:gd name="T42" fmla="*/ 159 w 178"/>
                    <a:gd name="T43" fmla="*/ 78 h 157"/>
                    <a:gd name="T44" fmla="*/ 159 w 178"/>
                    <a:gd name="T45" fmla="*/ 78 h 157"/>
                    <a:gd name="T46" fmla="*/ 158 w 178"/>
                    <a:gd name="T47" fmla="*/ 90 h 157"/>
                    <a:gd name="T48" fmla="*/ 155 w 178"/>
                    <a:gd name="T49" fmla="*/ 102 h 157"/>
                    <a:gd name="T50" fmla="*/ 150 w 178"/>
                    <a:gd name="T51" fmla="*/ 111 h 157"/>
                    <a:gd name="T52" fmla="*/ 142 w 178"/>
                    <a:gd name="T53" fmla="*/ 121 h 157"/>
                    <a:gd name="T54" fmla="*/ 132 w 178"/>
                    <a:gd name="T55" fmla="*/ 129 h 157"/>
                    <a:gd name="T56" fmla="*/ 123 w 178"/>
                    <a:gd name="T57" fmla="*/ 134 h 157"/>
                    <a:gd name="T58" fmla="*/ 111 w 178"/>
                    <a:gd name="T59" fmla="*/ 137 h 157"/>
                    <a:gd name="T60" fmla="*/ 99 w 178"/>
                    <a:gd name="T61" fmla="*/ 138 h 157"/>
                    <a:gd name="T62" fmla="*/ 63 w 178"/>
                    <a:gd name="T63" fmla="*/ 138 h 157"/>
                    <a:gd name="T64" fmla="*/ 63 w 178"/>
                    <a:gd name="T65" fmla="*/ 144 h 157"/>
                    <a:gd name="T66" fmla="*/ 63 w 178"/>
                    <a:gd name="T67" fmla="*/ 144 h 157"/>
                    <a:gd name="T68" fmla="*/ 64 w 178"/>
                    <a:gd name="T69" fmla="*/ 148 h 157"/>
                    <a:gd name="T70" fmla="*/ 64 w 178"/>
                    <a:gd name="T71" fmla="*/ 148 h 157"/>
                    <a:gd name="T72" fmla="*/ 63 w 178"/>
                    <a:gd name="T73" fmla="*/ 153 h 157"/>
                    <a:gd name="T74" fmla="*/ 63 w 178"/>
                    <a:gd name="T75" fmla="*/ 157 h 157"/>
                    <a:gd name="T76" fmla="*/ 99 w 178"/>
                    <a:gd name="T77" fmla="*/ 157 h 157"/>
                    <a:gd name="T78" fmla="*/ 99 w 178"/>
                    <a:gd name="T79" fmla="*/ 157 h 157"/>
                    <a:gd name="T80" fmla="*/ 107 w 178"/>
                    <a:gd name="T81" fmla="*/ 157 h 157"/>
                    <a:gd name="T82" fmla="*/ 115 w 178"/>
                    <a:gd name="T83" fmla="*/ 156 h 157"/>
                    <a:gd name="T84" fmla="*/ 130 w 178"/>
                    <a:gd name="T85" fmla="*/ 152 h 157"/>
                    <a:gd name="T86" fmla="*/ 143 w 178"/>
                    <a:gd name="T87" fmla="*/ 144 h 157"/>
                    <a:gd name="T88" fmla="*/ 155 w 178"/>
                    <a:gd name="T89" fmla="*/ 134 h 157"/>
                    <a:gd name="T90" fmla="*/ 165 w 178"/>
                    <a:gd name="T91" fmla="*/ 122 h 157"/>
                    <a:gd name="T92" fmla="*/ 173 w 178"/>
                    <a:gd name="T93" fmla="*/ 109 h 157"/>
                    <a:gd name="T94" fmla="*/ 177 w 178"/>
                    <a:gd name="T95" fmla="*/ 94 h 157"/>
                    <a:gd name="T96" fmla="*/ 178 w 178"/>
                    <a:gd name="T97" fmla="*/ 86 h 157"/>
                    <a:gd name="T98" fmla="*/ 178 w 178"/>
                    <a:gd name="T99" fmla="*/ 78 h 157"/>
                    <a:gd name="T100" fmla="*/ 178 w 178"/>
                    <a:gd name="T101" fmla="*/ 78 h 157"/>
                    <a:gd name="T102" fmla="*/ 178 w 178"/>
                    <a:gd name="T103" fmla="*/ 70 h 157"/>
                    <a:gd name="T104" fmla="*/ 177 w 178"/>
                    <a:gd name="T105" fmla="*/ 63 h 157"/>
                    <a:gd name="T106" fmla="*/ 173 w 178"/>
                    <a:gd name="T107" fmla="*/ 48 h 157"/>
                    <a:gd name="T108" fmla="*/ 165 w 178"/>
                    <a:gd name="T109" fmla="*/ 35 h 157"/>
                    <a:gd name="T110" fmla="*/ 155 w 178"/>
                    <a:gd name="T111" fmla="*/ 23 h 157"/>
                    <a:gd name="T112" fmla="*/ 143 w 178"/>
                    <a:gd name="T113" fmla="*/ 13 h 157"/>
                    <a:gd name="T114" fmla="*/ 130 w 178"/>
                    <a:gd name="T115" fmla="*/ 5 h 157"/>
                    <a:gd name="T116" fmla="*/ 115 w 178"/>
                    <a:gd name="T117" fmla="*/ 1 h 157"/>
                    <a:gd name="T118" fmla="*/ 107 w 178"/>
                    <a:gd name="T119" fmla="*/ 0 h 157"/>
                    <a:gd name="T120" fmla="*/ 99 w 178"/>
                    <a:gd name="T121" fmla="*/ 0 h 157"/>
                    <a:gd name="T122" fmla="*/ 99 w 178"/>
                    <a:gd name="T123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8" h="157">
                      <a:moveTo>
                        <a:pt x="99" y="0"/>
                      </a:move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5" y="17"/>
                      </a:lnTo>
                      <a:lnTo>
                        <a:pt x="9" y="19"/>
                      </a:lnTo>
                      <a:lnTo>
                        <a:pt x="99" y="19"/>
                      </a:lnTo>
                      <a:lnTo>
                        <a:pt x="99" y="19"/>
                      </a:lnTo>
                      <a:lnTo>
                        <a:pt x="111" y="20"/>
                      </a:lnTo>
                      <a:lnTo>
                        <a:pt x="123" y="23"/>
                      </a:lnTo>
                      <a:lnTo>
                        <a:pt x="132" y="28"/>
                      </a:lnTo>
                      <a:lnTo>
                        <a:pt x="142" y="36"/>
                      </a:lnTo>
                      <a:lnTo>
                        <a:pt x="150" y="44"/>
                      </a:lnTo>
                      <a:lnTo>
                        <a:pt x="155" y="55"/>
                      </a:lnTo>
                      <a:lnTo>
                        <a:pt x="158" y="66"/>
                      </a:lnTo>
                      <a:lnTo>
                        <a:pt x="159" y="78"/>
                      </a:lnTo>
                      <a:lnTo>
                        <a:pt x="159" y="78"/>
                      </a:lnTo>
                      <a:lnTo>
                        <a:pt x="158" y="90"/>
                      </a:lnTo>
                      <a:lnTo>
                        <a:pt x="155" y="102"/>
                      </a:lnTo>
                      <a:lnTo>
                        <a:pt x="150" y="111"/>
                      </a:lnTo>
                      <a:lnTo>
                        <a:pt x="142" y="121"/>
                      </a:lnTo>
                      <a:lnTo>
                        <a:pt x="132" y="129"/>
                      </a:lnTo>
                      <a:lnTo>
                        <a:pt x="123" y="134"/>
                      </a:lnTo>
                      <a:lnTo>
                        <a:pt x="111" y="137"/>
                      </a:lnTo>
                      <a:lnTo>
                        <a:pt x="99" y="138"/>
                      </a:lnTo>
                      <a:lnTo>
                        <a:pt x="63" y="138"/>
                      </a:lnTo>
                      <a:lnTo>
                        <a:pt x="63" y="144"/>
                      </a:lnTo>
                      <a:lnTo>
                        <a:pt x="63" y="144"/>
                      </a:lnTo>
                      <a:lnTo>
                        <a:pt x="64" y="148"/>
                      </a:lnTo>
                      <a:lnTo>
                        <a:pt x="64" y="148"/>
                      </a:lnTo>
                      <a:lnTo>
                        <a:pt x="63" y="153"/>
                      </a:lnTo>
                      <a:lnTo>
                        <a:pt x="63" y="157"/>
                      </a:lnTo>
                      <a:lnTo>
                        <a:pt x="99" y="157"/>
                      </a:lnTo>
                      <a:lnTo>
                        <a:pt x="99" y="157"/>
                      </a:lnTo>
                      <a:lnTo>
                        <a:pt x="107" y="157"/>
                      </a:lnTo>
                      <a:lnTo>
                        <a:pt x="115" y="156"/>
                      </a:lnTo>
                      <a:lnTo>
                        <a:pt x="130" y="152"/>
                      </a:lnTo>
                      <a:lnTo>
                        <a:pt x="143" y="144"/>
                      </a:lnTo>
                      <a:lnTo>
                        <a:pt x="155" y="134"/>
                      </a:lnTo>
                      <a:lnTo>
                        <a:pt x="165" y="122"/>
                      </a:lnTo>
                      <a:lnTo>
                        <a:pt x="173" y="109"/>
                      </a:lnTo>
                      <a:lnTo>
                        <a:pt x="177" y="94"/>
                      </a:lnTo>
                      <a:lnTo>
                        <a:pt x="178" y="86"/>
                      </a:lnTo>
                      <a:lnTo>
                        <a:pt x="178" y="78"/>
                      </a:lnTo>
                      <a:lnTo>
                        <a:pt x="178" y="78"/>
                      </a:lnTo>
                      <a:lnTo>
                        <a:pt x="178" y="70"/>
                      </a:lnTo>
                      <a:lnTo>
                        <a:pt x="177" y="63"/>
                      </a:lnTo>
                      <a:lnTo>
                        <a:pt x="173" y="48"/>
                      </a:lnTo>
                      <a:lnTo>
                        <a:pt x="165" y="35"/>
                      </a:lnTo>
                      <a:lnTo>
                        <a:pt x="155" y="23"/>
                      </a:lnTo>
                      <a:lnTo>
                        <a:pt x="143" y="13"/>
                      </a:lnTo>
                      <a:lnTo>
                        <a:pt x="130" y="5"/>
                      </a:lnTo>
                      <a:lnTo>
                        <a:pt x="115" y="1"/>
                      </a:lnTo>
                      <a:lnTo>
                        <a:pt x="107" y="0"/>
                      </a:lnTo>
                      <a:lnTo>
                        <a:pt x="99" y="0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0796" tIns="50398" rIns="100796" bIns="5039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07943">
                    <a:defRPr/>
                  </a:pPr>
                  <a:endParaRPr lang="fr-FR" sz="1764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1BC7D4-07DF-925A-D819-C0B7779C049B}"/>
              </a:ext>
            </a:extLst>
          </p:cNvPr>
          <p:cNvGrpSpPr/>
          <p:nvPr/>
        </p:nvGrpSpPr>
        <p:grpSpPr>
          <a:xfrm>
            <a:off x="7434980" y="3713922"/>
            <a:ext cx="2210282" cy="560974"/>
            <a:chOff x="7434980" y="3713922"/>
            <a:chExt cx="2210282" cy="56097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1E6A88-5421-40EF-84D6-666B53FC1F63}"/>
                </a:ext>
              </a:extLst>
            </p:cNvPr>
            <p:cNvSpPr/>
            <p:nvPr/>
          </p:nvSpPr>
          <p:spPr bwMode="gray">
            <a:xfrm>
              <a:off x="7746696" y="3713922"/>
              <a:ext cx="1898566" cy="53122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201591" tIns="97996" rIns="201591" bIns="97996" rtlCol="0" anchor="t" anchorCtr="0"/>
            <a:lstStyle/>
            <a:p>
              <a:pPr algn="ctr" defTabSz="1007943"/>
              <a:r>
                <a:rPr lang="fr-FR" sz="1323" b="1">
                  <a:solidFill>
                    <a:srgbClr val="000000"/>
                  </a:solidFill>
                  <a:cs typeface="Calibri" panose="020F0502020204030204" pitchFamily="34" charset="0"/>
                </a:rPr>
                <a:t>100+ </a:t>
              </a:r>
              <a:r>
                <a:rPr lang="fr-FR" sz="1323">
                  <a:solidFill>
                    <a:srgbClr val="000000"/>
                  </a:solidFill>
                  <a:cs typeface="Calibri" panose="020F0502020204030204" pitchFamily="34" charset="0"/>
                </a:rPr>
                <a:t>collaborateurs Cloud</a:t>
              </a:r>
              <a:endParaRPr lang="fr-FR" sz="1323" b="1">
                <a:solidFill>
                  <a:srgbClr val="000000"/>
                </a:solidFill>
                <a:cs typeface="Calibri" panose="020F0502020204030204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E0AF9F-1C93-4539-80F2-7FCD848B94D0}"/>
                </a:ext>
              </a:extLst>
            </p:cNvPr>
            <p:cNvGrpSpPr/>
            <p:nvPr/>
          </p:nvGrpSpPr>
          <p:grpSpPr>
            <a:xfrm>
              <a:off x="7434980" y="3770918"/>
              <a:ext cx="503978" cy="503978"/>
              <a:chOff x="9867403" y="3634609"/>
              <a:chExt cx="1000125" cy="1000125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6EC0FC5-E968-4E3A-9772-29623FB25982}"/>
                  </a:ext>
                </a:extLst>
              </p:cNvPr>
              <p:cNvSpPr/>
              <p:nvPr/>
            </p:nvSpPr>
            <p:spPr>
              <a:xfrm>
                <a:off x="9869117" y="3636323"/>
                <a:ext cx="996696" cy="996696"/>
              </a:xfrm>
              <a:prstGeom prst="ellipse">
                <a:avLst/>
              </a:prstGeom>
              <a:solidFill>
                <a:srgbClr val="0097A9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Partial Circle 30">
                <a:extLst>
                  <a:ext uri="{FF2B5EF4-FFF2-40B4-BE49-F238E27FC236}">
                    <a16:creationId xmlns:a16="http://schemas.microsoft.com/office/drawing/2014/main" id="{80CEBA2D-A218-409C-B8EE-EB3427DE2162}"/>
                  </a:ext>
                </a:extLst>
              </p:cNvPr>
              <p:cNvSpPr/>
              <p:nvPr/>
            </p:nvSpPr>
            <p:spPr>
              <a:xfrm>
                <a:off x="9867403" y="3634609"/>
                <a:ext cx="1000125" cy="1000125"/>
              </a:xfrm>
              <a:prstGeom prst="pie">
                <a:avLst>
                  <a:gd name="adj1" fmla="val 16141411"/>
                  <a:gd name="adj2" fmla="val 8769206"/>
                </a:avLst>
              </a:prstGeom>
              <a:solidFill>
                <a:srgbClr val="86BC25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15AC855-1672-446C-AF7F-8AA3E46F7892}"/>
                  </a:ext>
                </a:extLst>
              </p:cNvPr>
              <p:cNvSpPr/>
              <p:nvPr/>
            </p:nvSpPr>
            <p:spPr>
              <a:xfrm>
                <a:off x="9993048" y="3760255"/>
                <a:ext cx="748832" cy="748832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54D7E21-29BA-47CC-8FE3-0245F29EC0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187473" y="3999124"/>
                <a:ext cx="359981" cy="359985"/>
                <a:chOff x="152400" y="1090613"/>
                <a:chExt cx="527050" cy="527050"/>
              </a:xfrm>
              <a:solidFill>
                <a:srgbClr val="000000"/>
              </a:solidFill>
            </p:grpSpPr>
            <p:sp>
              <p:nvSpPr>
                <p:cNvPr id="47" name="Freeform 16">
                  <a:extLst>
                    <a:ext uri="{FF2B5EF4-FFF2-40B4-BE49-F238E27FC236}">
                      <a16:creationId xmlns:a16="http://schemas.microsoft.com/office/drawing/2014/main" id="{50C10F52-65DC-4CFE-9124-D940B5EB1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400" y="1276350"/>
                  <a:ext cx="152400" cy="273050"/>
                </a:xfrm>
                <a:custGeom>
                  <a:avLst/>
                  <a:gdLst>
                    <a:gd name="T0" fmla="*/ 129 w 386"/>
                    <a:gd name="T1" fmla="*/ 373 h 686"/>
                    <a:gd name="T2" fmla="*/ 129 w 386"/>
                    <a:gd name="T3" fmla="*/ 664 h 686"/>
                    <a:gd name="T4" fmla="*/ 129 w 386"/>
                    <a:gd name="T5" fmla="*/ 664 h 686"/>
                    <a:gd name="T6" fmla="*/ 130 w 386"/>
                    <a:gd name="T7" fmla="*/ 669 h 686"/>
                    <a:gd name="T8" fmla="*/ 131 w 386"/>
                    <a:gd name="T9" fmla="*/ 673 h 686"/>
                    <a:gd name="T10" fmla="*/ 133 w 386"/>
                    <a:gd name="T11" fmla="*/ 676 h 686"/>
                    <a:gd name="T12" fmla="*/ 135 w 386"/>
                    <a:gd name="T13" fmla="*/ 680 h 686"/>
                    <a:gd name="T14" fmla="*/ 138 w 386"/>
                    <a:gd name="T15" fmla="*/ 682 h 686"/>
                    <a:gd name="T16" fmla="*/ 141 w 386"/>
                    <a:gd name="T17" fmla="*/ 684 h 686"/>
                    <a:gd name="T18" fmla="*/ 146 w 386"/>
                    <a:gd name="T19" fmla="*/ 685 h 686"/>
                    <a:gd name="T20" fmla="*/ 150 w 386"/>
                    <a:gd name="T21" fmla="*/ 686 h 686"/>
                    <a:gd name="T22" fmla="*/ 365 w 386"/>
                    <a:gd name="T23" fmla="*/ 686 h 686"/>
                    <a:gd name="T24" fmla="*/ 365 w 386"/>
                    <a:gd name="T25" fmla="*/ 686 h 686"/>
                    <a:gd name="T26" fmla="*/ 369 w 386"/>
                    <a:gd name="T27" fmla="*/ 685 h 686"/>
                    <a:gd name="T28" fmla="*/ 373 w 386"/>
                    <a:gd name="T29" fmla="*/ 684 h 686"/>
                    <a:gd name="T30" fmla="*/ 377 w 386"/>
                    <a:gd name="T31" fmla="*/ 682 h 686"/>
                    <a:gd name="T32" fmla="*/ 380 w 386"/>
                    <a:gd name="T33" fmla="*/ 680 h 686"/>
                    <a:gd name="T34" fmla="*/ 382 w 386"/>
                    <a:gd name="T35" fmla="*/ 676 h 686"/>
                    <a:gd name="T36" fmla="*/ 384 w 386"/>
                    <a:gd name="T37" fmla="*/ 673 h 686"/>
                    <a:gd name="T38" fmla="*/ 386 w 386"/>
                    <a:gd name="T39" fmla="*/ 669 h 686"/>
                    <a:gd name="T40" fmla="*/ 386 w 386"/>
                    <a:gd name="T41" fmla="*/ 664 h 686"/>
                    <a:gd name="T42" fmla="*/ 386 w 386"/>
                    <a:gd name="T43" fmla="*/ 434 h 686"/>
                    <a:gd name="T44" fmla="*/ 362 w 386"/>
                    <a:gd name="T45" fmla="*/ 410 h 686"/>
                    <a:gd name="T46" fmla="*/ 362 w 386"/>
                    <a:gd name="T47" fmla="*/ 410 h 686"/>
                    <a:gd name="T48" fmla="*/ 354 w 386"/>
                    <a:gd name="T49" fmla="*/ 400 h 686"/>
                    <a:gd name="T50" fmla="*/ 348 w 386"/>
                    <a:gd name="T51" fmla="*/ 389 h 686"/>
                    <a:gd name="T52" fmla="*/ 344 w 386"/>
                    <a:gd name="T53" fmla="*/ 377 h 686"/>
                    <a:gd name="T54" fmla="*/ 343 w 386"/>
                    <a:gd name="T55" fmla="*/ 364 h 686"/>
                    <a:gd name="T56" fmla="*/ 343 w 386"/>
                    <a:gd name="T57" fmla="*/ 0 h 686"/>
                    <a:gd name="T58" fmla="*/ 22 w 386"/>
                    <a:gd name="T59" fmla="*/ 0 h 686"/>
                    <a:gd name="T60" fmla="*/ 22 w 386"/>
                    <a:gd name="T61" fmla="*/ 0 h 686"/>
                    <a:gd name="T62" fmla="*/ 17 w 386"/>
                    <a:gd name="T63" fmla="*/ 0 h 686"/>
                    <a:gd name="T64" fmla="*/ 13 w 386"/>
                    <a:gd name="T65" fmla="*/ 2 h 686"/>
                    <a:gd name="T66" fmla="*/ 10 w 386"/>
                    <a:gd name="T67" fmla="*/ 3 h 686"/>
                    <a:gd name="T68" fmla="*/ 6 w 386"/>
                    <a:gd name="T69" fmla="*/ 7 h 686"/>
                    <a:gd name="T70" fmla="*/ 4 w 386"/>
                    <a:gd name="T71" fmla="*/ 10 h 686"/>
                    <a:gd name="T72" fmla="*/ 2 w 386"/>
                    <a:gd name="T73" fmla="*/ 13 h 686"/>
                    <a:gd name="T74" fmla="*/ 1 w 386"/>
                    <a:gd name="T75" fmla="*/ 17 h 686"/>
                    <a:gd name="T76" fmla="*/ 0 w 386"/>
                    <a:gd name="T77" fmla="*/ 22 h 686"/>
                    <a:gd name="T78" fmla="*/ 0 w 386"/>
                    <a:gd name="T79" fmla="*/ 236 h 686"/>
                    <a:gd name="T80" fmla="*/ 0 w 386"/>
                    <a:gd name="T81" fmla="*/ 236 h 686"/>
                    <a:gd name="T82" fmla="*/ 1 w 386"/>
                    <a:gd name="T83" fmla="*/ 240 h 686"/>
                    <a:gd name="T84" fmla="*/ 2 w 386"/>
                    <a:gd name="T85" fmla="*/ 244 h 686"/>
                    <a:gd name="T86" fmla="*/ 4 w 386"/>
                    <a:gd name="T87" fmla="*/ 248 h 686"/>
                    <a:gd name="T88" fmla="*/ 6 w 386"/>
                    <a:gd name="T89" fmla="*/ 251 h 686"/>
                    <a:gd name="T90" fmla="*/ 129 w 386"/>
                    <a:gd name="T91" fmla="*/ 373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6" h="686">
                      <a:moveTo>
                        <a:pt x="129" y="373"/>
                      </a:moveTo>
                      <a:lnTo>
                        <a:pt x="129" y="664"/>
                      </a:lnTo>
                      <a:lnTo>
                        <a:pt x="129" y="664"/>
                      </a:lnTo>
                      <a:lnTo>
                        <a:pt x="130" y="669"/>
                      </a:lnTo>
                      <a:lnTo>
                        <a:pt x="131" y="673"/>
                      </a:lnTo>
                      <a:lnTo>
                        <a:pt x="133" y="676"/>
                      </a:lnTo>
                      <a:lnTo>
                        <a:pt x="135" y="680"/>
                      </a:lnTo>
                      <a:lnTo>
                        <a:pt x="138" y="682"/>
                      </a:lnTo>
                      <a:lnTo>
                        <a:pt x="141" y="684"/>
                      </a:lnTo>
                      <a:lnTo>
                        <a:pt x="146" y="685"/>
                      </a:lnTo>
                      <a:lnTo>
                        <a:pt x="150" y="686"/>
                      </a:lnTo>
                      <a:lnTo>
                        <a:pt x="365" y="686"/>
                      </a:lnTo>
                      <a:lnTo>
                        <a:pt x="365" y="686"/>
                      </a:lnTo>
                      <a:lnTo>
                        <a:pt x="369" y="685"/>
                      </a:lnTo>
                      <a:lnTo>
                        <a:pt x="373" y="684"/>
                      </a:lnTo>
                      <a:lnTo>
                        <a:pt x="377" y="682"/>
                      </a:lnTo>
                      <a:lnTo>
                        <a:pt x="380" y="680"/>
                      </a:lnTo>
                      <a:lnTo>
                        <a:pt x="382" y="676"/>
                      </a:lnTo>
                      <a:lnTo>
                        <a:pt x="384" y="673"/>
                      </a:lnTo>
                      <a:lnTo>
                        <a:pt x="386" y="669"/>
                      </a:lnTo>
                      <a:lnTo>
                        <a:pt x="386" y="664"/>
                      </a:lnTo>
                      <a:lnTo>
                        <a:pt x="386" y="434"/>
                      </a:lnTo>
                      <a:lnTo>
                        <a:pt x="362" y="410"/>
                      </a:lnTo>
                      <a:lnTo>
                        <a:pt x="362" y="410"/>
                      </a:lnTo>
                      <a:lnTo>
                        <a:pt x="354" y="400"/>
                      </a:lnTo>
                      <a:lnTo>
                        <a:pt x="348" y="389"/>
                      </a:lnTo>
                      <a:lnTo>
                        <a:pt x="344" y="377"/>
                      </a:lnTo>
                      <a:lnTo>
                        <a:pt x="343" y="364"/>
                      </a:lnTo>
                      <a:lnTo>
                        <a:pt x="343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7" y="0"/>
                      </a:lnTo>
                      <a:lnTo>
                        <a:pt x="13" y="2"/>
                      </a:lnTo>
                      <a:lnTo>
                        <a:pt x="10" y="3"/>
                      </a:lnTo>
                      <a:lnTo>
                        <a:pt x="6" y="7"/>
                      </a:lnTo>
                      <a:lnTo>
                        <a:pt x="4" y="10"/>
                      </a:lnTo>
                      <a:lnTo>
                        <a:pt x="2" y="13"/>
                      </a:lnTo>
                      <a:lnTo>
                        <a:pt x="1" y="17"/>
                      </a:lnTo>
                      <a:lnTo>
                        <a:pt x="0" y="22"/>
                      </a:lnTo>
                      <a:lnTo>
                        <a:pt x="0" y="236"/>
                      </a:lnTo>
                      <a:lnTo>
                        <a:pt x="0" y="236"/>
                      </a:lnTo>
                      <a:lnTo>
                        <a:pt x="1" y="240"/>
                      </a:lnTo>
                      <a:lnTo>
                        <a:pt x="2" y="244"/>
                      </a:lnTo>
                      <a:lnTo>
                        <a:pt x="4" y="248"/>
                      </a:lnTo>
                      <a:lnTo>
                        <a:pt x="6" y="251"/>
                      </a:lnTo>
                      <a:lnTo>
                        <a:pt x="129" y="373"/>
                      </a:lnTo>
                      <a:close/>
                    </a:path>
                  </a:pathLst>
                </a:custGeom>
                <a:solidFill>
                  <a:srgbClr val="53565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00796" tIns="50398" rIns="100796" bIns="5039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07943">
                    <a:defRPr/>
                  </a:pPr>
                  <a:endParaRPr lang="fr-FR" sz="1764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Freeform 17">
                  <a:extLst>
                    <a:ext uri="{FF2B5EF4-FFF2-40B4-BE49-F238E27FC236}">
                      <a16:creationId xmlns:a16="http://schemas.microsoft.com/office/drawing/2014/main" id="{0B016307-5C70-4247-8E7E-07D8F73544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050" y="1276350"/>
                  <a:ext cx="152400" cy="273050"/>
                </a:xfrm>
                <a:custGeom>
                  <a:avLst/>
                  <a:gdLst>
                    <a:gd name="T0" fmla="*/ 364 w 385"/>
                    <a:gd name="T1" fmla="*/ 0 h 686"/>
                    <a:gd name="T2" fmla="*/ 43 w 385"/>
                    <a:gd name="T3" fmla="*/ 0 h 686"/>
                    <a:gd name="T4" fmla="*/ 43 w 385"/>
                    <a:gd name="T5" fmla="*/ 364 h 686"/>
                    <a:gd name="T6" fmla="*/ 43 w 385"/>
                    <a:gd name="T7" fmla="*/ 364 h 686"/>
                    <a:gd name="T8" fmla="*/ 42 w 385"/>
                    <a:gd name="T9" fmla="*/ 377 h 686"/>
                    <a:gd name="T10" fmla="*/ 38 w 385"/>
                    <a:gd name="T11" fmla="*/ 389 h 686"/>
                    <a:gd name="T12" fmla="*/ 32 w 385"/>
                    <a:gd name="T13" fmla="*/ 400 h 686"/>
                    <a:gd name="T14" fmla="*/ 24 w 385"/>
                    <a:gd name="T15" fmla="*/ 410 h 686"/>
                    <a:gd name="T16" fmla="*/ 0 w 385"/>
                    <a:gd name="T17" fmla="*/ 434 h 686"/>
                    <a:gd name="T18" fmla="*/ 0 w 385"/>
                    <a:gd name="T19" fmla="*/ 664 h 686"/>
                    <a:gd name="T20" fmla="*/ 0 w 385"/>
                    <a:gd name="T21" fmla="*/ 664 h 686"/>
                    <a:gd name="T22" fmla="*/ 1 w 385"/>
                    <a:gd name="T23" fmla="*/ 669 h 686"/>
                    <a:gd name="T24" fmla="*/ 2 w 385"/>
                    <a:gd name="T25" fmla="*/ 673 h 686"/>
                    <a:gd name="T26" fmla="*/ 4 w 385"/>
                    <a:gd name="T27" fmla="*/ 676 h 686"/>
                    <a:gd name="T28" fmla="*/ 6 w 385"/>
                    <a:gd name="T29" fmla="*/ 680 h 686"/>
                    <a:gd name="T30" fmla="*/ 9 w 385"/>
                    <a:gd name="T31" fmla="*/ 682 h 686"/>
                    <a:gd name="T32" fmla="*/ 13 w 385"/>
                    <a:gd name="T33" fmla="*/ 684 h 686"/>
                    <a:gd name="T34" fmla="*/ 17 w 385"/>
                    <a:gd name="T35" fmla="*/ 685 h 686"/>
                    <a:gd name="T36" fmla="*/ 21 w 385"/>
                    <a:gd name="T37" fmla="*/ 686 h 686"/>
                    <a:gd name="T38" fmla="*/ 235 w 385"/>
                    <a:gd name="T39" fmla="*/ 686 h 686"/>
                    <a:gd name="T40" fmla="*/ 235 w 385"/>
                    <a:gd name="T41" fmla="*/ 686 h 686"/>
                    <a:gd name="T42" fmla="*/ 239 w 385"/>
                    <a:gd name="T43" fmla="*/ 685 h 686"/>
                    <a:gd name="T44" fmla="*/ 244 w 385"/>
                    <a:gd name="T45" fmla="*/ 684 h 686"/>
                    <a:gd name="T46" fmla="*/ 247 w 385"/>
                    <a:gd name="T47" fmla="*/ 682 h 686"/>
                    <a:gd name="T48" fmla="*/ 250 w 385"/>
                    <a:gd name="T49" fmla="*/ 680 h 686"/>
                    <a:gd name="T50" fmla="*/ 254 w 385"/>
                    <a:gd name="T51" fmla="*/ 676 h 686"/>
                    <a:gd name="T52" fmla="*/ 256 w 385"/>
                    <a:gd name="T53" fmla="*/ 673 h 686"/>
                    <a:gd name="T54" fmla="*/ 257 w 385"/>
                    <a:gd name="T55" fmla="*/ 669 h 686"/>
                    <a:gd name="T56" fmla="*/ 257 w 385"/>
                    <a:gd name="T57" fmla="*/ 664 h 686"/>
                    <a:gd name="T58" fmla="*/ 257 w 385"/>
                    <a:gd name="T59" fmla="*/ 373 h 686"/>
                    <a:gd name="T60" fmla="*/ 379 w 385"/>
                    <a:gd name="T61" fmla="*/ 251 h 686"/>
                    <a:gd name="T62" fmla="*/ 379 w 385"/>
                    <a:gd name="T63" fmla="*/ 251 h 686"/>
                    <a:gd name="T64" fmla="*/ 382 w 385"/>
                    <a:gd name="T65" fmla="*/ 248 h 686"/>
                    <a:gd name="T66" fmla="*/ 384 w 385"/>
                    <a:gd name="T67" fmla="*/ 244 h 686"/>
                    <a:gd name="T68" fmla="*/ 385 w 385"/>
                    <a:gd name="T69" fmla="*/ 240 h 686"/>
                    <a:gd name="T70" fmla="*/ 385 w 385"/>
                    <a:gd name="T71" fmla="*/ 236 h 686"/>
                    <a:gd name="T72" fmla="*/ 385 w 385"/>
                    <a:gd name="T73" fmla="*/ 22 h 686"/>
                    <a:gd name="T74" fmla="*/ 385 w 385"/>
                    <a:gd name="T75" fmla="*/ 22 h 686"/>
                    <a:gd name="T76" fmla="*/ 385 w 385"/>
                    <a:gd name="T77" fmla="*/ 17 h 686"/>
                    <a:gd name="T78" fmla="*/ 384 w 385"/>
                    <a:gd name="T79" fmla="*/ 13 h 686"/>
                    <a:gd name="T80" fmla="*/ 382 w 385"/>
                    <a:gd name="T81" fmla="*/ 10 h 686"/>
                    <a:gd name="T82" fmla="*/ 379 w 385"/>
                    <a:gd name="T83" fmla="*/ 7 h 686"/>
                    <a:gd name="T84" fmla="*/ 376 w 385"/>
                    <a:gd name="T85" fmla="*/ 3 h 686"/>
                    <a:gd name="T86" fmla="*/ 372 w 385"/>
                    <a:gd name="T87" fmla="*/ 2 h 686"/>
                    <a:gd name="T88" fmla="*/ 368 w 385"/>
                    <a:gd name="T89" fmla="*/ 0 h 686"/>
                    <a:gd name="T90" fmla="*/ 364 w 385"/>
                    <a:gd name="T91" fmla="*/ 0 h 686"/>
                    <a:gd name="T92" fmla="*/ 364 w 385"/>
                    <a:gd name="T93" fmla="*/ 0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85" h="686">
                      <a:moveTo>
                        <a:pt x="364" y="0"/>
                      </a:moveTo>
                      <a:lnTo>
                        <a:pt x="43" y="0"/>
                      </a:lnTo>
                      <a:lnTo>
                        <a:pt x="43" y="364"/>
                      </a:lnTo>
                      <a:lnTo>
                        <a:pt x="43" y="364"/>
                      </a:lnTo>
                      <a:lnTo>
                        <a:pt x="42" y="377"/>
                      </a:lnTo>
                      <a:lnTo>
                        <a:pt x="38" y="389"/>
                      </a:lnTo>
                      <a:lnTo>
                        <a:pt x="32" y="400"/>
                      </a:lnTo>
                      <a:lnTo>
                        <a:pt x="24" y="410"/>
                      </a:lnTo>
                      <a:lnTo>
                        <a:pt x="0" y="434"/>
                      </a:lnTo>
                      <a:lnTo>
                        <a:pt x="0" y="664"/>
                      </a:lnTo>
                      <a:lnTo>
                        <a:pt x="0" y="664"/>
                      </a:lnTo>
                      <a:lnTo>
                        <a:pt x="1" y="669"/>
                      </a:lnTo>
                      <a:lnTo>
                        <a:pt x="2" y="673"/>
                      </a:lnTo>
                      <a:lnTo>
                        <a:pt x="4" y="676"/>
                      </a:lnTo>
                      <a:lnTo>
                        <a:pt x="6" y="680"/>
                      </a:lnTo>
                      <a:lnTo>
                        <a:pt x="9" y="682"/>
                      </a:lnTo>
                      <a:lnTo>
                        <a:pt x="13" y="684"/>
                      </a:lnTo>
                      <a:lnTo>
                        <a:pt x="17" y="685"/>
                      </a:lnTo>
                      <a:lnTo>
                        <a:pt x="21" y="686"/>
                      </a:lnTo>
                      <a:lnTo>
                        <a:pt x="235" y="686"/>
                      </a:lnTo>
                      <a:lnTo>
                        <a:pt x="235" y="686"/>
                      </a:lnTo>
                      <a:lnTo>
                        <a:pt x="239" y="685"/>
                      </a:lnTo>
                      <a:lnTo>
                        <a:pt x="244" y="684"/>
                      </a:lnTo>
                      <a:lnTo>
                        <a:pt x="247" y="682"/>
                      </a:lnTo>
                      <a:lnTo>
                        <a:pt x="250" y="680"/>
                      </a:lnTo>
                      <a:lnTo>
                        <a:pt x="254" y="676"/>
                      </a:lnTo>
                      <a:lnTo>
                        <a:pt x="256" y="673"/>
                      </a:lnTo>
                      <a:lnTo>
                        <a:pt x="257" y="669"/>
                      </a:lnTo>
                      <a:lnTo>
                        <a:pt x="257" y="664"/>
                      </a:lnTo>
                      <a:lnTo>
                        <a:pt x="257" y="373"/>
                      </a:lnTo>
                      <a:lnTo>
                        <a:pt x="379" y="251"/>
                      </a:lnTo>
                      <a:lnTo>
                        <a:pt x="379" y="251"/>
                      </a:lnTo>
                      <a:lnTo>
                        <a:pt x="382" y="248"/>
                      </a:lnTo>
                      <a:lnTo>
                        <a:pt x="384" y="244"/>
                      </a:lnTo>
                      <a:lnTo>
                        <a:pt x="385" y="240"/>
                      </a:lnTo>
                      <a:lnTo>
                        <a:pt x="385" y="236"/>
                      </a:lnTo>
                      <a:lnTo>
                        <a:pt x="385" y="22"/>
                      </a:lnTo>
                      <a:lnTo>
                        <a:pt x="385" y="22"/>
                      </a:lnTo>
                      <a:lnTo>
                        <a:pt x="385" y="17"/>
                      </a:lnTo>
                      <a:lnTo>
                        <a:pt x="384" y="13"/>
                      </a:lnTo>
                      <a:lnTo>
                        <a:pt x="382" y="10"/>
                      </a:lnTo>
                      <a:lnTo>
                        <a:pt x="379" y="7"/>
                      </a:lnTo>
                      <a:lnTo>
                        <a:pt x="376" y="3"/>
                      </a:lnTo>
                      <a:lnTo>
                        <a:pt x="372" y="2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0"/>
                      </a:lnTo>
                      <a:close/>
                    </a:path>
                  </a:pathLst>
                </a:custGeom>
                <a:solidFill>
                  <a:srgbClr val="53565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00796" tIns="50398" rIns="100796" bIns="5039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07943">
                    <a:defRPr/>
                  </a:pPr>
                  <a:endParaRPr lang="fr-FR" sz="1764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Freeform 18">
                  <a:extLst>
                    <a:ext uri="{FF2B5EF4-FFF2-40B4-BE49-F238E27FC236}">
                      <a16:creationId xmlns:a16="http://schemas.microsoft.com/office/drawing/2014/main" id="{C21C135A-4354-487C-91E7-F5A4D113D0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00" y="1276350"/>
                  <a:ext cx="222250" cy="341313"/>
                </a:xfrm>
                <a:custGeom>
                  <a:avLst/>
                  <a:gdLst>
                    <a:gd name="T0" fmla="*/ 557 w 557"/>
                    <a:gd name="T1" fmla="*/ 22 h 858"/>
                    <a:gd name="T2" fmla="*/ 557 w 557"/>
                    <a:gd name="T3" fmla="*/ 22 h 858"/>
                    <a:gd name="T4" fmla="*/ 557 w 557"/>
                    <a:gd name="T5" fmla="*/ 17 h 858"/>
                    <a:gd name="T6" fmla="*/ 556 w 557"/>
                    <a:gd name="T7" fmla="*/ 13 h 858"/>
                    <a:gd name="T8" fmla="*/ 554 w 557"/>
                    <a:gd name="T9" fmla="*/ 10 h 858"/>
                    <a:gd name="T10" fmla="*/ 550 w 557"/>
                    <a:gd name="T11" fmla="*/ 7 h 858"/>
                    <a:gd name="T12" fmla="*/ 547 w 557"/>
                    <a:gd name="T13" fmla="*/ 3 h 858"/>
                    <a:gd name="T14" fmla="*/ 544 w 557"/>
                    <a:gd name="T15" fmla="*/ 2 h 858"/>
                    <a:gd name="T16" fmla="*/ 539 w 557"/>
                    <a:gd name="T17" fmla="*/ 0 h 858"/>
                    <a:gd name="T18" fmla="*/ 535 w 557"/>
                    <a:gd name="T19" fmla="*/ 0 h 858"/>
                    <a:gd name="T20" fmla="*/ 21 w 557"/>
                    <a:gd name="T21" fmla="*/ 0 h 858"/>
                    <a:gd name="T22" fmla="*/ 21 w 557"/>
                    <a:gd name="T23" fmla="*/ 0 h 858"/>
                    <a:gd name="T24" fmla="*/ 17 w 557"/>
                    <a:gd name="T25" fmla="*/ 0 h 858"/>
                    <a:gd name="T26" fmla="*/ 12 w 557"/>
                    <a:gd name="T27" fmla="*/ 2 h 858"/>
                    <a:gd name="T28" fmla="*/ 9 w 557"/>
                    <a:gd name="T29" fmla="*/ 3 h 858"/>
                    <a:gd name="T30" fmla="*/ 6 w 557"/>
                    <a:gd name="T31" fmla="*/ 7 h 858"/>
                    <a:gd name="T32" fmla="*/ 4 w 557"/>
                    <a:gd name="T33" fmla="*/ 10 h 858"/>
                    <a:gd name="T34" fmla="*/ 2 w 557"/>
                    <a:gd name="T35" fmla="*/ 13 h 858"/>
                    <a:gd name="T36" fmla="*/ 1 w 557"/>
                    <a:gd name="T37" fmla="*/ 17 h 858"/>
                    <a:gd name="T38" fmla="*/ 0 w 557"/>
                    <a:gd name="T39" fmla="*/ 22 h 858"/>
                    <a:gd name="T40" fmla="*/ 0 w 557"/>
                    <a:gd name="T41" fmla="*/ 364 h 858"/>
                    <a:gd name="T42" fmla="*/ 0 w 557"/>
                    <a:gd name="T43" fmla="*/ 364 h 858"/>
                    <a:gd name="T44" fmla="*/ 1 w 557"/>
                    <a:gd name="T45" fmla="*/ 368 h 858"/>
                    <a:gd name="T46" fmla="*/ 2 w 557"/>
                    <a:gd name="T47" fmla="*/ 373 h 858"/>
                    <a:gd name="T48" fmla="*/ 4 w 557"/>
                    <a:gd name="T49" fmla="*/ 376 h 858"/>
                    <a:gd name="T50" fmla="*/ 6 w 557"/>
                    <a:gd name="T51" fmla="*/ 379 h 858"/>
                    <a:gd name="T52" fmla="*/ 128 w 557"/>
                    <a:gd name="T53" fmla="*/ 502 h 858"/>
                    <a:gd name="T54" fmla="*/ 128 w 557"/>
                    <a:gd name="T55" fmla="*/ 836 h 858"/>
                    <a:gd name="T56" fmla="*/ 128 w 557"/>
                    <a:gd name="T57" fmla="*/ 836 h 858"/>
                    <a:gd name="T58" fmla="*/ 129 w 557"/>
                    <a:gd name="T59" fmla="*/ 840 h 858"/>
                    <a:gd name="T60" fmla="*/ 130 w 557"/>
                    <a:gd name="T61" fmla="*/ 844 h 858"/>
                    <a:gd name="T62" fmla="*/ 132 w 557"/>
                    <a:gd name="T63" fmla="*/ 848 h 858"/>
                    <a:gd name="T64" fmla="*/ 135 w 557"/>
                    <a:gd name="T65" fmla="*/ 851 h 858"/>
                    <a:gd name="T66" fmla="*/ 138 w 557"/>
                    <a:gd name="T67" fmla="*/ 853 h 858"/>
                    <a:gd name="T68" fmla="*/ 142 w 557"/>
                    <a:gd name="T69" fmla="*/ 856 h 858"/>
                    <a:gd name="T70" fmla="*/ 145 w 557"/>
                    <a:gd name="T71" fmla="*/ 857 h 858"/>
                    <a:gd name="T72" fmla="*/ 150 w 557"/>
                    <a:gd name="T73" fmla="*/ 858 h 858"/>
                    <a:gd name="T74" fmla="*/ 407 w 557"/>
                    <a:gd name="T75" fmla="*/ 858 h 858"/>
                    <a:gd name="T76" fmla="*/ 407 w 557"/>
                    <a:gd name="T77" fmla="*/ 858 h 858"/>
                    <a:gd name="T78" fmla="*/ 411 w 557"/>
                    <a:gd name="T79" fmla="*/ 857 h 858"/>
                    <a:gd name="T80" fmla="*/ 415 w 557"/>
                    <a:gd name="T81" fmla="*/ 856 h 858"/>
                    <a:gd name="T82" fmla="*/ 419 w 557"/>
                    <a:gd name="T83" fmla="*/ 853 h 858"/>
                    <a:gd name="T84" fmla="*/ 422 w 557"/>
                    <a:gd name="T85" fmla="*/ 851 h 858"/>
                    <a:gd name="T86" fmla="*/ 425 w 557"/>
                    <a:gd name="T87" fmla="*/ 848 h 858"/>
                    <a:gd name="T88" fmla="*/ 427 w 557"/>
                    <a:gd name="T89" fmla="*/ 844 h 858"/>
                    <a:gd name="T90" fmla="*/ 428 w 557"/>
                    <a:gd name="T91" fmla="*/ 840 h 858"/>
                    <a:gd name="T92" fmla="*/ 428 w 557"/>
                    <a:gd name="T93" fmla="*/ 836 h 858"/>
                    <a:gd name="T94" fmla="*/ 428 w 557"/>
                    <a:gd name="T95" fmla="*/ 502 h 858"/>
                    <a:gd name="T96" fmla="*/ 550 w 557"/>
                    <a:gd name="T97" fmla="*/ 379 h 858"/>
                    <a:gd name="T98" fmla="*/ 550 w 557"/>
                    <a:gd name="T99" fmla="*/ 379 h 858"/>
                    <a:gd name="T100" fmla="*/ 554 w 557"/>
                    <a:gd name="T101" fmla="*/ 376 h 858"/>
                    <a:gd name="T102" fmla="*/ 556 w 557"/>
                    <a:gd name="T103" fmla="*/ 373 h 858"/>
                    <a:gd name="T104" fmla="*/ 557 w 557"/>
                    <a:gd name="T105" fmla="*/ 368 h 858"/>
                    <a:gd name="T106" fmla="*/ 557 w 557"/>
                    <a:gd name="T107" fmla="*/ 364 h 858"/>
                    <a:gd name="T108" fmla="*/ 557 w 557"/>
                    <a:gd name="T109" fmla="*/ 22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57" h="858">
                      <a:moveTo>
                        <a:pt x="557" y="22"/>
                      </a:moveTo>
                      <a:lnTo>
                        <a:pt x="557" y="22"/>
                      </a:lnTo>
                      <a:lnTo>
                        <a:pt x="557" y="17"/>
                      </a:lnTo>
                      <a:lnTo>
                        <a:pt x="556" y="13"/>
                      </a:lnTo>
                      <a:lnTo>
                        <a:pt x="554" y="10"/>
                      </a:lnTo>
                      <a:lnTo>
                        <a:pt x="550" y="7"/>
                      </a:lnTo>
                      <a:lnTo>
                        <a:pt x="547" y="3"/>
                      </a:lnTo>
                      <a:lnTo>
                        <a:pt x="544" y="2"/>
                      </a:lnTo>
                      <a:lnTo>
                        <a:pt x="539" y="0"/>
                      </a:lnTo>
                      <a:lnTo>
                        <a:pt x="535" y="0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7" y="0"/>
                      </a:lnTo>
                      <a:lnTo>
                        <a:pt x="12" y="2"/>
                      </a:lnTo>
                      <a:lnTo>
                        <a:pt x="9" y="3"/>
                      </a:lnTo>
                      <a:lnTo>
                        <a:pt x="6" y="7"/>
                      </a:lnTo>
                      <a:lnTo>
                        <a:pt x="4" y="10"/>
                      </a:lnTo>
                      <a:lnTo>
                        <a:pt x="2" y="13"/>
                      </a:lnTo>
                      <a:lnTo>
                        <a:pt x="1" y="17"/>
                      </a:lnTo>
                      <a:lnTo>
                        <a:pt x="0" y="22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1" y="368"/>
                      </a:lnTo>
                      <a:lnTo>
                        <a:pt x="2" y="373"/>
                      </a:lnTo>
                      <a:lnTo>
                        <a:pt x="4" y="376"/>
                      </a:lnTo>
                      <a:lnTo>
                        <a:pt x="6" y="379"/>
                      </a:lnTo>
                      <a:lnTo>
                        <a:pt x="128" y="502"/>
                      </a:lnTo>
                      <a:lnTo>
                        <a:pt x="128" y="836"/>
                      </a:lnTo>
                      <a:lnTo>
                        <a:pt x="128" y="836"/>
                      </a:lnTo>
                      <a:lnTo>
                        <a:pt x="129" y="840"/>
                      </a:lnTo>
                      <a:lnTo>
                        <a:pt x="130" y="844"/>
                      </a:lnTo>
                      <a:lnTo>
                        <a:pt x="132" y="848"/>
                      </a:lnTo>
                      <a:lnTo>
                        <a:pt x="135" y="851"/>
                      </a:lnTo>
                      <a:lnTo>
                        <a:pt x="138" y="853"/>
                      </a:lnTo>
                      <a:lnTo>
                        <a:pt x="142" y="856"/>
                      </a:lnTo>
                      <a:lnTo>
                        <a:pt x="145" y="857"/>
                      </a:lnTo>
                      <a:lnTo>
                        <a:pt x="150" y="858"/>
                      </a:lnTo>
                      <a:lnTo>
                        <a:pt x="407" y="858"/>
                      </a:lnTo>
                      <a:lnTo>
                        <a:pt x="407" y="858"/>
                      </a:lnTo>
                      <a:lnTo>
                        <a:pt x="411" y="857"/>
                      </a:lnTo>
                      <a:lnTo>
                        <a:pt x="415" y="856"/>
                      </a:lnTo>
                      <a:lnTo>
                        <a:pt x="419" y="853"/>
                      </a:lnTo>
                      <a:lnTo>
                        <a:pt x="422" y="851"/>
                      </a:lnTo>
                      <a:lnTo>
                        <a:pt x="425" y="848"/>
                      </a:lnTo>
                      <a:lnTo>
                        <a:pt x="427" y="844"/>
                      </a:lnTo>
                      <a:lnTo>
                        <a:pt x="428" y="840"/>
                      </a:lnTo>
                      <a:lnTo>
                        <a:pt x="428" y="836"/>
                      </a:lnTo>
                      <a:lnTo>
                        <a:pt x="428" y="502"/>
                      </a:lnTo>
                      <a:lnTo>
                        <a:pt x="550" y="379"/>
                      </a:lnTo>
                      <a:lnTo>
                        <a:pt x="550" y="379"/>
                      </a:lnTo>
                      <a:lnTo>
                        <a:pt x="554" y="376"/>
                      </a:lnTo>
                      <a:lnTo>
                        <a:pt x="556" y="373"/>
                      </a:lnTo>
                      <a:lnTo>
                        <a:pt x="557" y="368"/>
                      </a:lnTo>
                      <a:lnTo>
                        <a:pt x="557" y="364"/>
                      </a:lnTo>
                      <a:lnTo>
                        <a:pt x="557" y="22"/>
                      </a:lnTo>
                      <a:close/>
                    </a:path>
                  </a:pathLst>
                </a:custGeom>
                <a:solidFill>
                  <a:srgbClr val="53565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00796" tIns="50398" rIns="100796" bIns="5039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07943">
                    <a:defRPr/>
                  </a:pPr>
                  <a:endParaRPr lang="fr-FR" sz="1764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Freeform 19">
                  <a:extLst>
                    <a:ext uri="{FF2B5EF4-FFF2-40B4-BE49-F238E27FC236}">
                      <a16:creationId xmlns:a16="http://schemas.microsoft.com/office/drawing/2014/main" id="{BE33C4CF-C500-419E-BA63-BB7D21D00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050" y="1123950"/>
                  <a:ext cx="119063" cy="119063"/>
                </a:xfrm>
                <a:custGeom>
                  <a:avLst/>
                  <a:gdLst>
                    <a:gd name="T0" fmla="*/ 0 w 300"/>
                    <a:gd name="T1" fmla="*/ 150 h 300"/>
                    <a:gd name="T2" fmla="*/ 3 w 300"/>
                    <a:gd name="T3" fmla="*/ 180 h 300"/>
                    <a:gd name="T4" fmla="*/ 12 w 300"/>
                    <a:gd name="T5" fmla="*/ 208 h 300"/>
                    <a:gd name="T6" fmla="*/ 26 w 300"/>
                    <a:gd name="T7" fmla="*/ 233 h 300"/>
                    <a:gd name="T8" fmla="*/ 44 w 300"/>
                    <a:gd name="T9" fmla="*/ 256 h 300"/>
                    <a:gd name="T10" fmla="*/ 66 w 300"/>
                    <a:gd name="T11" fmla="*/ 274 h 300"/>
                    <a:gd name="T12" fmla="*/ 92 w 300"/>
                    <a:gd name="T13" fmla="*/ 288 h 300"/>
                    <a:gd name="T14" fmla="*/ 120 w 300"/>
                    <a:gd name="T15" fmla="*/ 297 h 300"/>
                    <a:gd name="T16" fmla="*/ 150 w 300"/>
                    <a:gd name="T17" fmla="*/ 300 h 300"/>
                    <a:gd name="T18" fmla="*/ 165 w 300"/>
                    <a:gd name="T19" fmla="*/ 299 h 300"/>
                    <a:gd name="T20" fmla="*/ 194 w 300"/>
                    <a:gd name="T21" fmla="*/ 292 h 300"/>
                    <a:gd name="T22" fmla="*/ 221 w 300"/>
                    <a:gd name="T23" fmla="*/ 281 h 300"/>
                    <a:gd name="T24" fmla="*/ 245 w 300"/>
                    <a:gd name="T25" fmla="*/ 265 h 300"/>
                    <a:gd name="T26" fmla="*/ 265 w 300"/>
                    <a:gd name="T27" fmla="*/ 245 h 300"/>
                    <a:gd name="T28" fmla="*/ 282 w 300"/>
                    <a:gd name="T29" fmla="*/ 221 h 300"/>
                    <a:gd name="T30" fmla="*/ 293 w 300"/>
                    <a:gd name="T31" fmla="*/ 194 h 300"/>
                    <a:gd name="T32" fmla="*/ 299 w 300"/>
                    <a:gd name="T33" fmla="*/ 165 h 300"/>
                    <a:gd name="T34" fmla="*/ 300 w 300"/>
                    <a:gd name="T35" fmla="*/ 150 h 300"/>
                    <a:gd name="T36" fmla="*/ 297 w 300"/>
                    <a:gd name="T37" fmla="*/ 119 h 300"/>
                    <a:gd name="T38" fmla="*/ 288 w 300"/>
                    <a:gd name="T39" fmla="*/ 91 h 300"/>
                    <a:gd name="T40" fmla="*/ 274 w 300"/>
                    <a:gd name="T41" fmla="*/ 65 h 300"/>
                    <a:gd name="T42" fmla="*/ 256 w 300"/>
                    <a:gd name="T43" fmla="*/ 44 h 300"/>
                    <a:gd name="T44" fmla="*/ 234 w 300"/>
                    <a:gd name="T45" fmla="*/ 26 h 300"/>
                    <a:gd name="T46" fmla="*/ 208 w 300"/>
                    <a:gd name="T47" fmla="*/ 11 h 300"/>
                    <a:gd name="T48" fmla="*/ 180 w 300"/>
                    <a:gd name="T49" fmla="*/ 3 h 300"/>
                    <a:gd name="T50" fmla="*/ 150 w 300"/>
                    <a:gd name="T51" fmla="*/ 0 h 300"/>
                    <a:gd name="T52" fmla="*/ 135 w 300"/>
                    <a:gd name="T53" fmla="*/ 1 h 300"/>
                    <a:gd name="T54" fmla="*/ 106 w 300"/>
                    <a:gd name="T55" fmla="*/ 6 h 300"/>
                    <a:gd name="T56" fmla="*/ 79 w 300"/>
                    <a:gd name="T57" fmla="*/ 18 h 300"/>
                    <a:gd name="T58" fmla="*/ 55 w 300"/>
                    <a:gd name="T59" fmla="*/ 34 h 300"/>
                    <a:gd name="T60" fmla="*/ 34 w 300"/>
                    <a:gd name="T61" fmla="*/ 55 h 300"/>
                    <a:gd name="T62" fmla="*/ 18 w 300"/>
                    <a:gd name="T63" fmla="*/ 78 h 300"/>
                    <a:gd name="T64" fmla="*/ 6 w 300"/>
                    <a:gd name="T65" fmla="*/ 105 h 300"/>
                    <a:gd name="T66" fmla="*/ 1 w 300"/>
                    <a:gd name="T67" fmla="*/ 135 h 300"/>
                    <a:gd name="T68" fmla="*/ 0 w 300"/>
                    <a:gd name="T69" fmla="*/ 15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00" h="300">
                      <a:moveTo>
                        <a:pt x="0" y="150"/>
                      </a:moveTo>
                      <a:lnTo>
                        <a:pt x="0" y="150"/>
                      </a:lnTo>
                      <a:lnTo>
                        <a:pt x="1" y="165"/>
                      </a:lnTo>
                      <a:lnTo>
                        <a:pt x="3" y="180"/>
                      </a:lnTo>
                      <a:lnTo>
                        <a:pt x="6" y="194"/>
                      </a:lnTo>
                      <a:lnTo>
                        <a:pt x="12" y="208"/>
                      </a:lnTo>
                      <a:lnTo>
                        <a:pt x="18" y="221"/>
                      </a:lnTo>
                      <a:lnTo>
                        <a:pt x="26" y="233"/>
                      </a:lnTo>
                      <a:lnTo>
                        <a:pt x="34" y="245"/>
                      </a:lnTo>
                      <a:lnTo>
                        <a:pt x="44" y="256"/>
                      </a:lnTo>
                      <a:lnTo>
                        <a:pt x="55" y="265"/>
                      </a:lnTo>
                      <a:lnTo>
                        <a:pt x="66" y="274"/>
                      </a:lnTo>
                      <a:lnTo>
                        <a:pt x="79" y="281"/>
                      </a:lnTo>
                      <a:lnTo>
                        <a:pt x="92" y="288"/>
                      </a:lnTo>
                      <a:lnTo>
                        <a:pt x="106" y="292"/>
                      </a:lnTo>
                      <a:lnTo>
                        <a:pt x="120" y="297"/>
                      </a:lnTo>
                      <a:lnTo>
                        <a:pt x="135" y="299"/>
                      </a:lnTo>
                      <a:lnTo>
                        <a:pt x="150" y="300"/>
                      </a:lnTo>
                      <a:lnTo>
                        <a:pt x="150" y="300"/>
                      </a:lnTo>
                      <a:lnTo>
                        <a:pt x="165" y="299"/>
                      </a:lnTo>
                      <a:lnTo>
                        <a:pt x="180" y="297"/>
                      </a:lnTo>
                      <a:lnTo>
                        <a:pt x="194" y="292"/>
                      </a:lnTo>
                      <a:lnTo>
                        <a:pt x="208" y="288"/>
                      </a:lnTo>
                      <a:lnTo>
                        <a:pt x="221" y="281"/>
                      </a:lnTo>
                      <a:lnTo>
                        <a:pt x="234" y="274"/>
                      </a:lnTo>
                      <a:lnTo>
                        <a:pt x="245" y="265"/>
                      </a:lnTo>
                      <a:lnTo>
                        <a:pt x="256" y="256"/>
                      </a:lnTo>
                      <a:lnTo>
                        <a:pt x="265" y="245"/>
                      </a:lnTo>
                      <a:lnTo>
                        <a:pt x="274" y="233"/>
                      </a:lnTo>
                      <a:lnTo>
                        <a:pt x="282" y="221"/>
                      </a:lnTo>
                      <a:lnTo>
                        <a:pt x="288" y="208"/>
                      </a:lnTo>
                      <a:lnTo>
                        <a:pt x="293" y="194"/>
                      </a:lnTo>
                      <a:lnTo>
                        <a:pt x="297" y="180"/>
                      </a:lnTo>
                      <a:lnTo>
                        <a:pt x="299" y="165"/>
                      </a:lnTo>
                      <a:lnTo>
                        <a:pt x="300" y="150"/>
                      </a:lnTo>
                      <a:lnTo>
                        <a:pt x="300" y="150"/>
                      </a:lnTo>
                      <a:lnTo>
                        <a:pt x="299" y="135"/>
                      </a:lnTo>
                      <a:lnTo>
                        <a:pt x="297" y="119"/>
                      </a:lnTo>
                      <a:lnTo>
                        <a:pt x="293" y="105"/>
                      </a:lnTo>
                      <a:lnTo>
                        <a:pt x="288" y="91"/>
                      </a:lnTo>
                      <a:lnTo>
                        <a:pt x="282" y="78"/>
                      </a:lnTo>
                      <a:lnTo>
                        <a:pt x="274" y="65"/>
                      </a:lnTo>
                      <a:lnTo>
                        <a:pt x="265" y="55"/>
                      </a:lnTo>
                      <a:lnTo>
                        <a:pt x="256" y="44"/>
                      </a:lnTo>
                      <a:lnTo>
                        <a:pt x="245" y="34"/>
                      </a:lnTo>
                      <a:lnTo>
                        <a:pt x="234" y="26"/>
                      </a:lnTo>
                      <a:lnTo>
                        <a:pt x="221" y="18"/>
                      </a:lnTo>
                      <a:lnTo>
                        <a:pt x="208" y="11"/>
                      </a:lnTo>
                      <a:lnTo>
                        <a:pt x="194" y="6"/>
                      </a:lnTo>
                      <a:lnTo>
                        <a:pt x="180" y="3"/>
                      </a:lnTo>
                      <a:lnTo>
                        <a:pt x="165" y="1"/>
                      </a:lnTo>
                      <a:lnTo>
                        <a:pt x="150" y="0"/>
                      </a:lnTo>
                      <a:lnTo>
                        <a:pt x="150" y="0"/>
                      </a:lnTo>
                      <a:lnTo>
                        <a:pt x="135" y="1"/>
                      </a:lnTo>
                      <a:lnTo>
                        <a:pt x="120" y="3"/>
                      </a:lnTo>
                      <a:lnTo>
                        <a:pt x="106" y="6"/>
                      </a:lnTo>
                      <a:lnTo>
                        <a:pt x="92" y="11"/>
                      </a:lnTo>
                      <a:lnTo>
                        <a:pt x="79" y="18"/>
                      </a:lnTo>
                      <a:lnTo>
                        <a:pt x="66" y="26"/>
                      </a:lnTo>
                      <a:lnTo>
                        <a:pt x="55" y="34"/>
                      </a:lnTo>
                      <a:lnTo>
                        <a:pt x="44" y="44"/>
                      </a:lnTo>
                      <a:lnTo>
                        <a:pt x="34" y="55"/>
                      </a:lnTo>
                      <a:lnTo>
                        <a:pt x="26" y="65"/>
                      </a:lnTo>
                      <a:lnTo>
                        <a:pt x="18" y="78"/>
                      </a:lnTo>
                      <a:lnTo>
                        <a:pt x="12" y="91"/>
                      </a:lnTo>
                      <a:lnTo>
                        <a:pt x="6" y="105"/>
                      </a:lnTo>
                      <a:lnTo>
                        <a:pt x="3" y="119"/>
                      </a:lnTo>
                      <a:lnTo>
                        <a:pt x="1" y="135"/>
                      </a:lnTo>
                      <a:lnTo>
                        <a:pt x="0" y="150"/>
                      </a:lnTo>
                      <a:lnTo>
                        <a:pt x="0" y="150"/>
                      </a:lnTo>
                      <a:close/>
                    </a:path>
                  </a:pathLst>
                </a:custGeom>
                <a:solidFill>
                  <a:srgbClr val="53565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00796" tIns="50398" rIns="100796" bIns="5039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07943">
                    <a:defRPr/>
                  </a:pPr>
                  <a:endParaRPr lang="fr-FR" sz="1764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Freeform 20">
                  <a:extLst>
                    <a:ext uri="{FF2B5EF4-FFF2-40B4-BE49-F238E27FC236}">
                      <a16:creationId xmlns:a16="http://schemas.microsoft.com/office/drawing/2014/main" id="{820A9891-6CAC-456C-A759-49CB6605C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325" y="1123950"/>
                  <a:ext cx="117475" cy="119063"/>
                </a:xfrm>
                <a:custGeom>
                  <a:avLst/>
                  <a:gdLst>
                    <a:gd name="T0" fmla="*/ 149 w 300"/>
                    <a:gd name="T1" fmla="*/ 0 h 300"/>
                    <a:gd name="T2" fmla="*/ 120 w 300"/>
                    <a:gd name="T3" fmla="*/ 3 h 300"/>
                    <a:gd name="T4" fmla="*/ 91 w 300"/>
                    <a:gd name="T5" fmla="*/ 11 h 300"/>
                    <a:gd name="T6" fmla="*/ 66 w 300"/>
                    <a:gd name="T7" fmla="*/ 26 h 300"/>
                    <a:gd name="T8" fmla="*/ 44 w 300"/>
                    <a:gd name="T9" fmla="*/ 44 h 300"/>
                    <a:gd name="T10" fmla="*/ 25 w 300"/>
                    <a:gd name="T11" fmla="*/ 65 h 300"/>
                    <a:gd name="T12" fmla="*/ 12 w 300"/>
                    <a:gd name="T13" fmla="*/ 91 h 300"/>
                    <a:gd name="T14" fmla="*/ 3 w 300"/>
                    <a:gd name="T15" fmla="*/ 119 h 300"/>
                    <a:gd name="T16" fmla="*/ 0 w 300"/>
                    <a:gd name="T17" fmla="*/ 150 h 300"/>
                    <a:gd name="T18" fmla="*/ 0 w 300"/>
                    <a:gd name="T19" fmla="*/ 165 h 300"/>
                    <a:gd name="T20" fmla="*/ 7 w 300"/>
                    <a:gd name="T21" fmla="*/ 194 h 300"/>
                    <a:gd name="T22" fmla="*/ 18 w 300"/>
                    <a:gd name="T23" fmla="*/ 221 h 300"/>
                    <a:gd name="T24" fmla="*/ 34 w 300"/>
                    <a:gd name="T25" fmla="*/ 245 h 300"/>
                    <a:gd name="T26" fmla="*/ 54 w 300"/>
                    <a:gd name="T27" fmla="*/ 265 h 300"/>
                    <a:gd name="T28" fmla="*/ 78 w 300"/>
                    <a:gd name="T29" fmla="*/ 281 h 300"/>
                    <a:gd name="T30" fmla="*/ 105 w 300"/>
                    <a:gd name="T31" fmla="*/ 292 h 300"/>
                    <a:gd name="T32" fmla="*/ 134 w 300"/>
                    <a:gd name="T33" fmla="*/ 299 h 300"/>
                    <a:gd name="T34" fmla="*/ 149 w 300"/>
                    <a:gd name="T35" fmla="*/ 300 h 300"/>
                    <a:gd name="T36" fmla="*/ 180 w 300"/>
                    <a:gd name="T37" fmla="*/ 297 h 300"/>
                    <a:gd name="T38" fmla="*/ 209 w 300"/>
                    <a:gd name="T39" fmla="*/ 288 h 300"/>
                    <a:gd name="T40" fmla="*/ 234 w 300"/>
                    <a:gd name="T41" fmla="*/ 274 h 300"/>
                    <a:gd name="T42" fmla="*/ 256 w 300"/>
                    <a:gd name="T43" fmla="*/ 256 h 300"/>
                    <a:gd name="T44" fmla="*/ 275 w 300"/>
                    <a:gd name="T45" fmla="*/ 233 h 300"/>
                    <a:gd name="T46" fmla="*/ 288 w 300"/>
                    <a:gd name="T47" fmla="*/ 208 h 300"/>
                    <a:gd name="T48" fmla="*/ 297 w 300"/>
                    <a:gd name="T49" fmla="*/ 180 h 300"/>
                    <a:gd name="T50" fmla="*/ 300 w 300"/>
                    <a:gd name="T51" fmla="*/ 150 h 300"/>
                    <a:gd name="T52" fmla="*/ 300 w 300"/>
                    <a:gd name="T53" fmla="*/ 135 h 300"/>
                    <a:gd name="T54" fmla="*/ 293 w 300"/>
                    <a:gd name="T55" fmla="*/ 105 h 300"/>
                    <a:gd name="T56" fmla="*/ 282 w 300"/>
                    <a:gd name="T57" fmla="*/ 78 h 300"/>
                    <a:gd name="T58" fmla="*/ 266 w 300"/>
                    <a:gd name="T59" fmla="*/ 55 h 300"/>
                    <a:gd name="T60" fmla="*/ 246 w 300"/>
                    <a:gd name="T61" fmla="*/ 34 h 300"/>
                    <a:gd name="T62" fmla="*/ 222 w 300"/>
                    <a:gd name="T63" fmla="*/ 18 h 300"/>
                    <a:gd name="T64" fmla="*/ 195 w 300"/>
                    <a:gd name="T65" fmla="*/ 6 h 300"/>
                    <a:gd name="T66" fmla="*/ 166 w 300"/>
                    <a:gd name="T67" fmla="*/ 1 h 300"/>
                    <a:gd name="T68" fmla="*/ 149 w 300"/>
                    <a:gd name="T69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00" h="300">
                      <a:moveTo>
                        <a:pt x="149" y="0"/>
                      </a:moveTo>
                      <a:lnTo>
                        <a:pt x="149" y="0"/>
                      </a:lnTo>
                      <a:lnTo>
                        <a:pt x="134" y="1"/>
                      </a:lnTo>
                      <a:lnTo>
                        <a:pt x="120" y="3"/>
                      </a:lnTo>
                      <a:lnTo>
                        <a:pt x="105" y="6"/>
                      </a:lnTo>
                      <a:lnTo>
                        <a:pt x="91" y="11"/>
                      </a:lnTo>
                      <a:lnTo>
                        <a:pt x="78" y="18"/>
                      </a:lnTo>
                      <a:lnTo>
                        <a:pt x="66" y="26"/>
                      </a:lnTo>
                      <a:lnTo>
                        <a:pt x="54" y="34"/>
                      </a:lnTo>
                      <a:lnTo>
                        <a:pt x="44" y="44"/>
                      </a:lnTo>
                      <a:lnTo>
                        <a:pt x="34" y="55"/>
                      </a:lnTo>
                      <a:lnTo>
                        <a:pt x="25" y="65"/>
                      </a:lnTo>
                      <a:lnTo>
                        <a:pt x="18" y="78"/>
                      </a:lnTo>
                      <a:lnTo>
                        <a:pt x="12" y="91"/>
                      </a:lnTo>
                      <a:lnTo>
                        <a:pt x="7" y="105"/>
                      </a:lnTo>
                      <a:lnTo>
                        <a:pt x="3" y="119"/>
                      </a:lnTo>
                      <a:lnTo>
                        <a:pt x="0" y="135"/>
                      </a:lnTo>
                      <a:lnTo>
                        <a:pt x="0" y="150"/>
                      </a:lnTo>
                      <a:lnTo>
                        <a:pt x="0" y="150"/>
                      </a:lnTo>
                      <a:lnTo>
                        <a:pt x="0" y="165"/>
                      </a:lnTo>
                      <a:lnTo>
                        <a:pt x="3" y="180"/>
                      </a:lnTo>
                      <a:lnTo>
                        <a:pt x="7" y="194"/>
                      </a:lnTo>
                      <a:lnTo>
                        <a:pt x="12" y="208"/>
                      </a:lnTo>
                      <a:lnTo>
                        <a:pt x="18" y="221"/>
                      </a:lnTo>
                      <a:lnTo>
                        <a:pt x="25" y="233"/>
                      </a:lnTo>
                      <a:lnTo>
                        <a:pt x="34" y="245"/>
                      </a:lnTo>
                      <a:lnTo>
                        <a:pt x="44" y="256"/>
                      </a:lnTo>
                      <a:lnTo>
                        <a:pt x="54" y="265"/>
                      </a:lnTo>
                      <a:lnTo>
                        <a:pt x="66" y="274"/>
                      </a:lnTo>
                      <a:lnTo>
                        <a:pt x="78" y="281"/>
                      </a:lnTo>
                      <a:lnTo>
                        <a:pt x="91" y="288"/>
                      </a:lnTo>
                      <a:lnTo>
                        <a:pt x="105" y="292"/>
                      </a:lnTo>
                      <a:lnTo>
                        <a:pt x="120" y="297"/>
                      </a:lnTo>
                      <a:lnTo>
                        <a:pt x="134" y="299"/>
                      </a:lnTo>
                      <a:lnTo>
                        <a:pt x="149" y="300"/>
                      </a:lnTo>
                      <a:lnTo>
                        <a:pt x="149" y="300"/>
                      </a:lnTo>
                      <a:lnTo>
                        <a:pt x="166" y="299"/>
                      </a:lnTo>
                      <a:lnTo>
                        <a:pt x="180" y="297"/>
                      </a:lnTo>
                      <a:lnTo>
                        <a:pt x="195" y="292"/>
                      </a:lnTo>
                      <a:lnTo>
                        <a:pt x="209" y="288"/>
                      </a:lnTo>
                      <a:lnTo>
                        <a:pt x="222" y="281"/>
                      </a:lnTo>
                      <a:lnTo>
                        <a:pt x="234" y="274"/>
                      </a:lnTo>
                      <a:lnTo>
                        <a:pt x="246" y="265"/>
                      </a:lnTo>
                      <a:lnTo>
                        <a:pt x="256" y="256"/>
                      </a:lnTo>
                      <a:lnTo>
                        <a:pt x="266" y="245"/>
                      </a:lnTo>
                      <a:lnTo>
                        <a:pt x="275" y="233"/>
                      </a:lnTo>
                      <a:lnTo>
                        <a:pt x="282" y="221"/>
                      </a:lnTo>
                      <a:lnTo>
                        <a:pt x="288" y="208"/>
                      </a:lnTo>
                      <a:lnTo>
                        <a:pt x="293" y="194"/>
                      </a:lnTo>
                      <a:lnTo>
                        <a:pt x="297" y="180"/>
                      </a:lnTo>
                      <a:lnTo>
                        <a:pt x="300" y="165"/>
                      </a:lnTo>
                      <a:lnTo>
                        <a:pt x="300" y="150"/>
                      </a:lnTo>
                      <a:lnTo>
                        <a:pt x="300" y="150"/>
                      </a:lnTo>
                      <a:lnTo>
                        <a:pt x="300" y="135"/>
                      </a:lnTo>
                      <a:lnTo>
                        <a:pt x="297" y="119"/>
                      </a:lnTo>
                      <a:lnTo>
                        <a:pt x="293" y="105"/>
                      </a:lnTo>
                      <a:lnTo>
                        <a:pt x="288" y="91"/>
                      </a:lnTo>
                      <a:lnTo>
                        <a:pt x="282" y="78"/>
                      </a:lnTo>
                      <a:lnTo>
                        <a:pt x="275" y="65"/>
                      </a:lnTo>
                      <a:lnTo>
                        <a:pt x="266" y="55"/>
                      </a:lnTo>
                      <a:lnTo>
                        <a:pt x="256" y="44"/>
                      </a:lnTo>
                      <a:lnTo>
                        <a:pt x="246" y="34"/>
                      </a:lnTo>
                      <a:lnTo>
                        <a:pt x="234" y="26"/>
                      </a:lnTo>
                      <a:lnTo>
                        <a:pt x="222" y="18"/>
                      </a:lnTo>
                      <a:lnTo>
                        <a:pt x="209" y="11"/>
                      </a:lnTo>
                      <a:lnTo>
                        <a:pt x="195" y="6"/>
                      </a:lnTo>
                      <a:lnTo>
                        <a:pt x="180" y="3"/>
                      </a:lnTo>
                      <a:lnTo>
                        <a:pt x="166" y="1"/>
                      </a:lnTo>
                      <a:lnTo>
                        <a:pt x="149" y="0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rgbClr val="53565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00796" tIns="50398" rIns="100796" bIns="5039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07943">
                    <a:defRPr/>
                  </a:pPr>
                  <a:endParaRPr lang="fr-FR" sz="1764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Freeform 21">
                  <a:extLst>
                    <a:ext uri="{FF2B5EF4-FFF2-40B4-BE49-F238E27FC236}">
                      <a16:creationId xmlns:a16="http://schemas.microsoft.com/office/drawing/2014/main" id="{B004769D-2269-4071-B83F-1A63BEE6B5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725" y="1090613"/>
                  <a:ext cx="152400" cy="152400"/>
                </a:xfrm>
                <a:custGeom>
                  <a:avLst/>
                  <a:gdLst>
                    <a:gd name="T0" fmla="*/ 385 w 385"/>
                    <a:gd name="T1" fmla="*/ 193 h 386"/>
                    <a:gd name="T2" fmla="*/ 381 w 385"/>
                    <a:gd name="T3" fmla="*/ 154 h 386"/>
                    <a:gd name="T4" fmla="*/ 370 w 385"/>
                    <a:gd name="T5" fmla="*/ 118 h 386"/>
                    <a:gd name="T6" fmla="*/ 352 w 385"/>
                    <a:gd name="T7" fmla="*/ 84 h 386"/>
                    <a:gd name="T8" fmla="*/ 328 w 385"/>
                    <a:gd name="T9" fmla="*/ 56 h 386"/>
                    <a:gd name="T10" fmla="*/ 300 w 385"/>
                    <a:gd name="T11" fmla="*/ 33 h 386"/>
                    <a:gd name="T12" fmla="*/ 268 w 385"/>
                    <a:gd name="T13" fmla="*/ 15 h 386"/>
                    <a:gd name="T14" fmla="*/ 231 w 385"/>
                    <a:gd name="T15" fmla="*/ 3 h 386"/>
                    <a:gd name="T16" fmla="*/ 192 w 385"/>
                    <a:gd name="T17" fmla="*/ 0 h 386"/>
                    <a:gd name="T18" fmla="*/ 173 w 385"/>
                    <a:gd name="T19" fmla="*/ 1 h 386"/>
                    <a:gd name="T20" fmla="*/ 135 w 385"/>
                    <a:gd name="T21" fmla="*/ 9 h 386"/>
                    <a:gd name="T22" fmla="*/ 100 w 385"/>
                    <a:gd name="T23" fmla="*/ 23 h 386"/>
                    <a:gd name="T24" fmla="*/ 70 w 385"/>
                    <a:gd name="T25" fmla="*/ 43 h 386"/>
                    <a:gd name="T26" fmla="*/ 44 w 385"/>
                    <a:gd name="T27" fmla="*/ 70 h 386"/>
                    <a:gd name="T28" fmla="*/ 23 w 385"/>
                    <a:gd name="T29" fmla="*/ 101 h 386"/>
                    <a:gd name="T30" fmla="*/ 9 w 385"/>
                    <a:gd name="T31" fmla="*/ 135 h 386"/>
                    <a:gd name="T32" fmla="*/ 1 w 385"/>
                    <a:gd name="T33" fmla="*/ 173 h 386"/>
                    <a:gd name="T34" fmla="*/ 0 w 385"/>
                    <a:gd name="T35" fmla="*/ 193 h 386"/>
                    <a:gd name="T36" fmla="*/ 3 w 385"/>
                    <a:gd name="T37" fmla="*/ 231 h 386"/>
                    <a:gd name="T38" fmla="*/ 15 w 385"/>
                    <a:gd name="T39" fmla="*/ 268 h 386"/>
                    <a:gd name="T40" fmla="*/ 32 w 385"/>
                    <a:gd name="T41" fmla="*/ 301 h 386"/>
                    <a:gd name="T42" fmla="*/ 56 w 385"/>
                    <a:gd name="T43" fmla="*/ 329 h 386"/>
                    <a:gd name="T44" fmla="*/ 85 w 385"/>
                    <a:gd name="T45" fmla="*/ 352 h 386"/>
                    <a:gd name="T46" fmla="*/ 118 w 385"/>
                    <a:gd name="T47" fmla="*/ 371 h 386"/>
                    <a:gd name="T48" fmla="*/ 153 w 385"/>
                    <a:gd name="T49" fmla="*/ 382 h 386"/>
                    <a:gd name="T50" fmla="*/ 192 w 385"/>
                    <a:gd name="T51" fmla="*/ 386 h 386"/>
                    <a:gd name="T52" fmla="*/ 212 w 385"/>
                    <a:gd name="T53" fmla="*/ 385 h 386"/>
                    <a:gd name="T54" fmla="*/ 249 w 385"/>
                    <a:gd name="T55" fmla="*/ 377 h 386"/>
                    <a:gd name="T56" fmla="*/ 284 w 385"/>
                    <a:gd name="T57" fmla="*/ 362 h 386"/>
                    <a:gd name="T58" fmla="*/ 315 w 385"/>
                    <a:gd name="T59" fmla="*/ 342 h 386"/>
                    <a:gd name="T60" fmla="*/ 341 w 385"/>
                    <a:gd name="T61" fmla="*/ 316 h 386"/>
                    <a:gd name="T62" fmla="*/ 362 w 385"/>
                    <a:gd name="T63" fmla="*/ 284 h 386"/>
                    <a:gd name="T64" fmla="*/ 377 w 385"/>
                    <a:gd name="T65" fmla="*/ 250 h 386"/>
                    <a:gd name="T66" fmla="*/ 384 w 385"/>
                    <a:gd name="T67" fmla="*/ 212 h 386"/>
                    <a:gd name="T68" fmla="*/ 385 w 385"/>
                    <a:gd name="T69" fmla="*/ 193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85" h="386">
                      <a:moveTo>
                        <a:pt x="385" y="193"/>
                      </a:moveTo>
                      <a:lnTo>
                        <a:pt x="385" y="193"/>
                      </a:lnTo>
                      <a:lnTo>
                        <a:pt x="384" y="173"/>
                      </a:lnTo>
                      <a:lnTo>
                        <a:pt x="381" y="154"/>
                      </a:lnTo>
                      <a:lnTo>
                        <a:pt x="377" y="135"/>
                      </a:lnTo>
                      <a:lnTo>
                        <a:pt x="370" y="118"/>
                      </a:lnTo>
                      <a:lnTo>
                        <a:pt x="362" y="101"/>
                      </a:lnTo>
                      <a:lnTo>
                        <a:pt x="352" y="84"/>
                      </a:lnTo>
                      <a:lnTo>
                        <a:pt x="341" y="70"/>
                      </a:lnTo>
                      <a:lnTo>
                        <a:pt x="328" y="56"/>
                      </a:lnTo>
                      <a:lnTo>
                        <a:pt x="315" y="43"/>
                      </a:lnTo>
                      <a:lnTo>
                        <a:pt x="300" y="33"/>
                      </a:lnTo>
                      <a:lnTo>
                        <a:pt x="284" y="23"/>
                      </a:lnTo>
                      <a:lnTo>
                        <a:pt x="268" y="15"/>
                      </a:lnTo>
                      <a:lnTo>
                        <a:pt x="249" y="9"/>
                      </a:lnTo>
                      <a:lnTo>
                        <a:pt x="231" y="3"/>
                      </a:lnTo>
                      <a:lnTo>
                        <a:pt x="212" y="1"/>
                      </a:ln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173" y="1"/>
                      </a:lnTo>
                      <a:lnTo>
                        <a:pt x="153" y="3"/>
                      </a:lnTo>
                      <a:lnTo>
                        <a:pt x="135" y="9"/>
                      </a:lnTo>
                      <a:lnTo>
                        <a:pt x="118" y="15"/>
                      </a:lnTo>
                      <a:lnTo>
                        <a:pt x="100" y="23"/>
                      </a:lnTo>
                      <a:lnTo>
                        <a:pt x="85" y="33"/>
                      </a:lnTo>
                      <a:lnTo>
                        <a:pt x="70" y="43"/>
                      </a:lnTo>
                      <a:lnTo>
                        <a:pt x="56" y="56"/>
                      </a:lnTo>
                      <a:lnTo>
                        <a:pt x="44" y="70"/>
                      </a:lnTo>
                      <a:lnTo>
                        <a:pt x="32" y="84"/>
                      </a:lnTo>
                      <a:lnTo>
                        <a:pt x="23" y="101"/>
                      </a:lnTo>
                      <a:lnTo>
                        <a:pt x="15" y="118"/>
                      </a:lnTo>
                      <a:lnTo>
                        <a:pt x="9" y="135"/>
                      </a:lnTo>
                      <a:lnTo>
                        <a:pt x="3" y="154"/>
                      </a:lnTo>
                      <a:lnTo>
                        <a:pt x="1" y="173"/>
                      </a:lnTo>
                      <a:lnTo>
                        <a:pt x="0" y="193"/>
                      </a:lnTo>
                      <a:lnTo>
                        <a:pt x="0" y="193"/>
                      </a:lnTo>
                      <a:lnTo>
                        <a:pt x="1" y="212"/>
                      </a:lnTo>
                      <a:lnTo>
                        <a:pt x="3" y="231"/>
                      </a:lnTo>
                      <a:lnTo>
                        <a:pt x="9" y="250"/>
                      </a:lnTo>
                      <a:lnTo>
                        <a:pt x="15" y="268"/>
                      </a:lnTo>
                      <a:lnTo>
                        <a:pt x="23" y="284"/>
                      </a:lnTo>
                      <a:lnTo>
                        <a:pt x="32" y="301"/>
                      </a:lnTo>
                      <a:lnTo>
                        <a:pt x="44" y="316"/>
                      </a:lnTo>
                      <a:lnTo>
                        <a:pt x="56" y="329"/>
                      </a:lnTo>
                      <a:lnTo>
                        <a:pt x="70" y="342"/>
                      </a:lnTo>
                      <a:lnTo>
                        <a:pt x="85" y="352"/>
                      </a:lnTo>
                      <a:lnTo>
                        <a:pt x="100" y="362"/>
                      </a:lnTo>
                      <a:lnTo>
                        <a:pt x="118" y="371"/>
                      </a:lnTo>
                      <a:lnTo>
                        <a:pt x="135" y="377"/>
                      </a:lnTo>
                      <a:lnTo>
                        <a:pt x="153" y="382"/>
                      </a:lnTo>
                      <a:lnTo>
                        <a:pt x="173" y="385"/>
                      </a:lnTo>
                      <a:lnTo>
                        <a:pt x="192" y="386"/>
                      </a:lnTo>
                      <a:lnTo>
                        <a:pt x="192" y="386"/>
                      </a:lnTo>
                      <a:lnTo>
                        <a:pt x="212" y="385"/>
                      </a:lnTo>
                      <a:lnTo>
                        <a:pt x="231" y="382"/>
                      </a:lnTo>
                      <a:lnTo>
                        <a:pt x="249" y="377"/>
                      </a:lnTo>
                      <a:lnTo>
                        <a:pt x="268" y="371"/>
                      </a:lnTo>
                      <a:lnTo>
                        <a:pt x="284" y="362"/>
                      </a:lnTo>
                      <a:lnTo>
                        <a:pt x="300" y="352"/>
                      </a:lnTo>
                      <a:lnTo>
                        <a:pt x="315" y="342"/>
                      </a:lnTo>
                      <a:lnTo>
                        <a:pt x="328" y="329"/>
                      </a:lnTo>
                      <a:lnTo>
                        <a:pt x="341" y="316"/>
                      </a:lnTo>
                      <a:lnTo>
                        <a:pt x="352" y="301"/>
                      </a:lnTo>
                      <a:lnTo>
                        <a:pt x="362" y="284"/>
                      </a:lnTo>
                      <a:lnTo>
                        <a:pt x="370" y="268"/>
                      </a:lnTo>
                      <a:lnTo>
                        <a:pt x="377" y="250"/>
                      </a:lnTo>
                      <a:lnTo>
                        <a:pt x="381" y="231"/>
                      </a:lnTo>
                      <a:lnTo>
                        <a:pt x="384" y="212"/>
                      </a:lnTo>
                      <a:lnTo>
                        <a:pt x="385" y="193"/>
                      </a:lnTo>
                      <a:lnTo>
                        <a:pt x="385" y="193"/>
                      </a:lnTo>
                      <a:close/>
                    </a:path>
                  </a:pathLst>
                </a:custGeom>
                <a:solidFill>
                  <a:srgbClr val="53565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00796" tIns="50398" rIns="100796" bIns="5039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07943">
                    <a:defRPr/>
                  </a:pPr>
                  <a:endParaRPr lang="fr-FR" sz="1764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pic>
        <p:nvPicPr>
          <p:cNvPr id="62" name="Picture 61" descr="A picture containing sky, outdoor, building, tower&#10;&#10;Description automatically generated">
            <a:extLst>
              <a:ext uri="{FF2B5EF4-FFF2-40B4-BE49-F238E27FC236}">
                <a16:creationId xmlns:a16="http://schemas.microsoft.com/office/drawing/2014/main" id="{67A0BA7D-525E-4E74-9233-F754F3F75E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0081" y="4638628"/>
            <a:ext cx="3343506" cy="2013661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20E115D4-7811-E5FC-EEFB-0F05B0AE4C36}"/>
              </a:ext>
            </a:extLst>
          </p:cNvPr>
          <p:cNvGrpSpPr/>
          <p:nvPr/>
        </p:nvGrpSpPr>
        <p:grpSpPr>
          <a:xfrm>
            <a:off x="10287826" y="3716144"/>
            <a:ext cx="2565880" cy="552202"/>
            <a:chOff x="10287826" y="3716144"/>
            <a:chExt cx="2565880" cy="5522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EDA144-B13F-4C8E-BAA2-C248EDE69539}"/>
                </a:ext>
              </a:extLst>
            </p:cNvPr>
            <p:cNvSpPr/>
            <p:nvPr/>
          </p:nvSpPr>
          <p:spPr bwMode="gray">
            <a:xfrm>
              <a:off x="10654664" y="3716144"/>
              <a:ext cx="2199042" cy="460137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201591" tIns="97996" rIns="201591" bIns="97996" rtlCol="0" anchor="t" anchorCtr="0"/>
            <a:lstStyle/>
            <a:p>
              <a:pPr algn="just" defTabSz="1007943"/>
              <a:r>
                <a:rPr lang="fr-FR" sz="1323" b="1">
                  <a:solidFill>
                    <a:srgbClr val="000000"/>
                  </a:solidFill>
                  <a:cs typeface="Calibri" panose="020F0502020204030204" pitchFamily="34" charset="0"/>
                </a:rPr>
                <a:t>50+</a:t>
              </a:r>
              <a:r>
                <a:rPr lang="fr-FR" sz="1323">
                  <a:solidFill>
                    <a:srgbClr val="000000"/>
                  </a:solidFill>
                  <a:cs typeface="Calibri" panose="020F0502020204030204" pitchFamily="34" charset="0"/>
                </a:rPr>
                <a:t> certifiés </a:t>
              </a:r>
              <a:r>
                <a:rPr lang="fr-FR" sz="1323" b="1">
                  <a:solidFill>
                    <a:srgbClr val="000000"/>
                  </a:solidFill>
                  <a:cs typeface="Calibri" panose="020F0502020204030204" pitchFamily="34" charset="0"/>
                </a:rPr>
                <a:t>Cloud</a:t>
              </a:r>
              <a:r>
                <a:rPr lang="fr-FR" sz="1323">
                  <a:solidFill>
                    <a:srgbClr val="000000"/>
                  </a:solidFill>
                  <a:cs typeface="Calibri" panose="020F0502020204030204" pitchFamily="34" charset="0"/>
                </a:rPr>
                <a:t> avec certifications multiples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07D3DA7-B081-41C1-A83A-3FD2F088339B}"/>
                </a:ext>
              </a:extLst>
            </p:cNvPr>
            <p:cNvGrpSpPr/>
            <p:nvPr/>
          </p:nvGrpSpPr>
          <p:grpSpPr>
            <a:xfrm>
              <a:off x="10287826" y="3764928"/>
              <a:ext cx="503978" cy="503418"/>
              <a:chOff x="7520993" y="3631066"/>
              <a:chExt cx="1005660" cy="1005328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C0DCB0D-D0BF-42F3-8584-61789FB53120}"/>
                  </a:ext>
                </a:extLst>
              </p:cNvPr>
              <p:cNvSpPr/>
              <p:nvPr/>
            </p:nvSpPr>
            <p:spPr>
              <a:xfrm>
                <a:off x="7529957" y="3639698"/>
                <a:ext cx="996696" cy="996696"/>
              </a:xfrm>
              <a:prstGeom prst="ellipse">
                <a:avLst/>
              </a:prstGeom>
              <a:solidFill>
                <a:srgbClr val="BBF8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just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Partial Circle 30">
                <a:extLst>
                  <a:ext uri="{FF2B5EF4-FFF2-40B4-BE49-F238E27FC236}">
                    <a16:creationId xmlns:a16="http://schemas.microsoft.com/office/drawing/2014/main" id="{32626BC8-CBA5-4145-A691-E11FCDD8D220}"/>
                  </a:ext>
                </a:extLst>
              </p:cNvPr>
              <p:cNvSpPr/>
              <p:nvPr/>
            </p:nvSpPr>
            <p:spPr>
              <a:xfrm>
                <a:off x="7520993" y="3631066"/>
                <a:ext cx="1000126" cy="1000126"/>
              </a:xfrm>
              <a:prstGeom prst="pie">
                <a:avLst>
                  <a:gd name="adj1" fmla="val 16141411"/>
                  <a:gd name="adj2" fmla="val 7074189"/>
                </a:avLst>
              </a:prstGeom>
              <a:solidFill>
                <a:srgbClr val="00B0F0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just" defTabSz="1007943">
                  <a:defRPr/>
                </a:pPr>
                <a:endParaRPr lang="fr-FR" sz="1764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BFB6654-C4CD-482C-A27F-9E7946455962}"/>
                  </a:ext>
                </a:extLst>
              </p:cNvPr>
              <p:cNvSpPr/>
              <p:nvPr/>
            </p:nvSpPr>
            <p:spPr>
              <a:xfrm>
                <a:off x="7651390" y="3766670"/>
                <a:ext cx="748832" cy="748832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just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66" name="Graphic 65" descr="Diploma with solid fill">
              <a:extLst>
                <a:ext uri="{FF2B5EF4-FFF2-40B4-BE49-F238E27FC236}">
                  <a16:creationId xmlns:a16="http://schemas.microsoft.com/office/drawing/2014/main" id="{944F65E2-926D-4B40-90E7-FC8BC8A15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02819" y="3888578"/>
              <a:ext cx="261321" cy="261321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3806264-5B75-BF87-AD92-D9A8C1BFD2DA}"/>
              </a:ext>
            </a:extLst>
          </p:cNvPr>
          <p:cNvGrpSpPr/>
          <p:nvPr/>
        </p:nvGrpSpPr>
        <p:grpSpPr>
          <a:xfrm>
            <a:off x="10302803" y="5590073"/>
            <a:ext cx="2583982" cy="611778"/>
            <a:chOff x="10302803" y="5396779"/>
            <a:chExt cx="2583982" cy="61177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72EF1F9-BF13-48C6-AC1C-1254CAA911F5}"/>
                </a:ext>
              </a:extLst>
            </p:cNvPr>
            <p:cNvSpPr/>
            <p:nvPr/>
          </p:nvSpPr>
          <p:spPr bwMode="gray">
            <a:xfrm>
              <a:off x="10775679" y="5396779"/>
              <a:ext cx="2111106" cy="61177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201591" tIns="97996" rIns="201591" bIns="97996" rtlCol="0" anchor="t" anchorCtr="0"/>
            <a:lstStyle/>
            <a:p>
              <a:pPr algn="just" defTabSz="1007943">
                <a:defRPr/>
              </a:pPr>
              <a:r>
                <a:rPr lang="fr-FR" sz="1323">
                  <a:solidFill>
                    <a:srgbClr val="000000"/>
                  </a:solidFill>
                  <a:cs typeface="Calibri" panose="020F0502020204030204" pitchFamily="34" charset="0"/>
                </a:rPr>
                <a:t>Large éventail de technologies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87C7E70-F07C-4890-BD94-A4D3B8C55A65}"/>
                </a:ext>
              </a:extLst>
            </p:cNvPr>
            <p:cNvGrpSpPr/>
            <p:nvPr/>
          </p:nvGrpSpPr>
          <p:grpSpPr>
            <a:xfrm>
              <a:off x="10302803" y="5412513"/>
              <a:ext cx="517559" cy="508609"/>
              <a:chOff x="5429828" y="3633354"/>
              <a:chExt cx="1000125" cy="1000125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9F302FF-735C-43CA-B9FA-D81EABD5D9DB}"/>
                  </a:ext>
                </a:extLst>
              </p:cNvPr>
              <p:cNvSpPr/>
              <p:nvPr/>
            </p:nvSpPr>
            <p:spPr>
              <a:xfrm>
                <a:off x="5429828" y="3635068"/>
                <a:ext cx="996696" cy="996696"/>
              </a:xfrm>
              <a:prstGeom prst="ellipse">
                <a:avLst/>
              </a:prstGeom>
              <a:solidFill>
                <a:srgbClr val="0097A9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Partial Circle 61">
                <a:extLst>
                  <a:ext uri="{FF2B5EF4-FFF2-40B4-BE49-F238E27FC236}">
                    <a16:creationId xmlns:a16="http://schemas.microsoft.com/office/drawing/2014/main" id="{907AA70B-86F0-4CD6-AFD4-BD2DED77BD3F}"/>
                  </a:ext>
                </a:extLst>
              </p:cNvPr>
              <p:cNvSpPr/>
              <p:nvPr/>
            </p:nvSpPr>
            <p:spPr>
              <a:xfrm>
                <a:off x="5429828" y="3633354"/>
                <a:ext cx="1000125" cy="1000125"/>
              </a:xfrm>
              <a:prstGeom prst="pie">
                <a:avLst>
                  <a:gd name="adj1" fmla="val 16139778"/>
                  <a:gd name="adj2" fmla="val 6536706"/>
                </a:avLst>
              </a:prstGeom>
              <a:solidFill>
                <a:srgbClr val="041E41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7CE0CDF-41F6-4306-AC56-AD0F6A7D71E0}"/>
                  </a:ext>
                </a:extLst>
              </p:cNvPr>
              <p:cNvSpPr/>
              <p:nvPr/>
            </p:nvSpPr>
            <p:spPr>
              <a:xfrm>
                <a:off x="5555474" y="3759000"/>
                <a:ext cx="748832" cy="748832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07943">
                  <a:defRPr/>
                </a:pPr>
                <a:endParaRPr lang="fr-FR" sz="1764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67" name="Graphic 66" descr="Rocket with solid fill">
              <a:extLst>
                <a:ext uri="{FF2B5EF4-FFF2-40B4-BE49-F238E27FC236}">
                  <a16:creationId xmlns:a16="http://schemas.microsoft.com/office/drawing/2014/main" id="{9955B59E-9999-4AB9-BD41-489D75C35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18465" y="5549644"/>
              <a:ext cx="289176" cy="263482"/>
            </a:xfrm>
            <a:prstGeom prst="rect">
              <a:avLst/>
            </a:prstGeom>
          </p:spPr>
        </p:pic>
      </p:grpSp>
      <p:sp>
        <p:nvSpPr>
          <p:cNvPr id="70" name="TextBox 132">
            <a:extLst>
              <a:ext uri="{FF2B5EF4-FFF2-40B4-BE49-F238E27FC236}">
                <a16:creationId xmlns:a16="http://schemas.microsoft.com/office/drawing/2014/main" id="{AF446031-BC56-4F4C-AD39-095D38521D0B}"/>
              </a:ext>
            </a:extLst>
          </p:cNvPr>
          <p:cNvSpPr txBox="1"/>
          <p:nvPr/>
        </p:nvSpPr>
        <p:spPr>
          <a:xfrm>
            <a:off x="674742" y="2506946"/>
            <a:ext cx="12333904" cy="90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0">
              <a:defRPr/>
            </a:pPr>
            <a:r>
              <a:rPr lang="fr-FR" sz="1323">
                <a:solidFill>
                  <a:prstClr val="black"/>
                </a:solidFill>
              </a:rPr>
              <a:t>Une filiale de </a:t>
            </a:r>
            <a:r>
              <a:rPr lang="fr-FR" sz="1323" b="1">
                <a:solidFill>
                  <a:prstClr val="black"/>
                </a:solidFill>
              </a:rPr>
              <a:t>Deloitte France</a:t>
            </a:r>
            <a:r>
              <a:rPr lang="fr-FR" sz="1323">
                <a:solidFill>
                  <a:prstClr val="black"/>
                </a:solidFill>
              </a:rPr>
              <a:t>, qui constitue un Centre de Responsabilité à part entière, géré intégralement par Deloitte France.</a:t>
            </a:r>
            <a:endParaRPr lang="fr-FR" sz="1323" b="1">
              <a:solidFill>
                <a:prstClr val="black"/>
              </a:solidFill>
            </a:endParaRPr>
          </a:p>
          <a:p>
            <a:pPr defTabSz="914210">
              <a:defRPr/>
            </a:pPr>
            <a:endParaRPr lang="fr-FR" sz="1323" b="1">
              <a:solidFill>
                <a:prstClr val="black"/>
              </a:solidFill>
            </a:endParaRPr>
          </a:p>
          <a:p>
            <a:pPr defTabSz="914210">
              <a:defRPr/>
            </a:pPr>
            <a:r>
              <a:rPr lang="fr-FR" sz="1323">
                <a:solidFill>
                  <a:prstClr val="black"/>
                </a:solidFill>
              </a:rPr>
              <a:t>Deloitte Extended Services est </a:t>
            </a:r>
            <a:r>
              <a:rPr lang="fr-FR" sz="1323" b="1">
                <a:solidFill>
                  <a:prstClr val="black"/>
                </a:solidFill>
              </a:rPr>
              <a:t>indifférencié de Deloitte France </a:t>
            </a:r>
            <a:r>
              <a:rPr lang="fr-FR" sz="1323">
                <a:solidFill>
                  <a:prstClr val="black"/>
                </a:solidFill>
              </a:rPr>
              <a:t>sur de nombreux aspects (gestion du temps, suivi de la performance, parcours professionnels, gestion de projet et méthodologies, ...)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434EAAA-00CF-9BC0-28B8-A5279AB187F3}"/>
              </a:ext>
            </a:extLst>
          </p:cNvPr>
          <p:cNvGrpSpPr/>
          <p:nvPr/>
        </p:nvGrpSpPr>
        <p:grpSpPr>
          <a:xfrm>
            <a:off x="763877" y="97988"/>
            <a:ext cx="11783417" cy="972808"/>
            <a:chOff x="763877" y="140517"/>
            <a:chExt cx="11783417" cy="972808"/>
          </a:xfrm>
        </p:grpSpPr>
        <p:sp>
          <p:nvSpPr>
            <p:cNvPr id="6" name="Chevron 7">
              <a:extLst>
                <a:ext uri="{FF2B5EF4-FFF2-40B4-BE49-F238E27FC236}">
                  <a16:creationId xmlns:a16="http://schemas.microsoft.com/office/drawing/2014/main" id="{4A15C603-D664-5182-B317-3276B74EBDB6}"/>
                </a:ext>
              </a:extLst>
            </p:cNvPr>
            <p:cNvSpPr/>
            <p:nvPr/>
          </p:nvSpPr>
          <p:spPr>
            <a:xfrm>
              <a:off x="9495549" y="140517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59C597D-7D84-B18E-7CA7-13C915BCEC58}"/>
                </a:ext>
              </a:extLst>
            </p:cNvPr>
            <p:cNvGrpSpPr/>
            <p:nvPr/>
          </p:nvGrpSpPr>
          <p:grpSpPr>
            <a:xfrm>
              <a:off x="763877" y="140517"/>
              <a:ext cx="9738852" cy="972808"/>
              <a:chOff x="763877" y="140517"/>
              <a:chExt cx="9738852" cy="972808"/>
            </a:xfrm>
          </p:grpSpPr>
          <p:sp>
            <p:nvSpPr>
              <p:cNvPr id="8" name="Chevron 5">
                <a:extLst>
                  <a:ext uri="{FF2B5EF4-FFF2-40B4-BE49-F238E27FC236}">
                    <a16:creationId xmlns:a16="http://schemas.microsoft.com/office/drawing/2014/main" id="{74C0DC6D-2C98-5533-6F60-F17EE2138E6E}"/>
                  </a:ext>
                </a:extLst>
              </p:cNvPr>
              <p:cNvSpPr/>
              <p:nvPr/>
            </p:nvSpPr>
            <p:spPr>
              <a:xfrm>
                <a:off x="3681880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Etude de </a:t>
                </a:r>
                <a:r>
                  <a:rPr lang="en-US" sz="1200" err="1">
                    <a:solidFill>
                      <a:schemeClr val="bg1"/>
                    </a:solidFill>
                  </a:rPr>
                  <a:t>l’existent</a:t>
                </a:r>
                <a:r>
                  <a:rPr lang="en-US" sz="1200">
                    <a:solidFill>
                      <a:schemeClr val="bg1"/>
                    </a:solidFill>
                  </a:rPr>
                  <a:t>	</a:t>
                </a:r>
              </a:p>
            </p:txBody>
          </p:sp>
          <p:sp>
            <p:nvSpPr>
              <p:cNvPr id="10" name="Chevron 6">
                <a:extLst>
                  <a:ext uri="{FF2B5EF4-FFF2-40B4-BE49-F238E27FC236}">
                    <a16:creationId xmlns:a16="http://schemas.microsoft.com/office/drawing/2014/main" id="{954C7849-52C5-33EF-40CA-B71BD1F2F033}"/>
                  </a:ext>
                </a:extLst>
              </p:cNvPr>
              <p:cNvSpPr/>
              <p:nvPr/>
            </p:nvSpPr>
            <p:spPr>
              <a:xfrm>
                <a:off x="6577546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Conception</a:t>
                </a:r>
              </a:p>
            </p:txBody>
          </p:sp>
          <p:sp>
            <p:nvSpPr>
              <p:cNvPr id="11" name="Pentagon 4">
                <a:extLst>
                  <a:ext uri="{FF2B5EF4-FFF2-40B4-BE49-F238E27FC236}">
                    <a16:creationId xmlns:a16="http://schemas.microsoft.com/office/drawing/2014/main" id="{358ED46B-CFC3-83ED-0757-CC4221ED3B73}"/>
                  </a:ext>
                </a:extLst>
              </p:cNvPr>
              <p:cNvSpPr/>
              <p:nvPr/>
            </p:nvSpPr>
            <p:spPr>
              <a:xfrm>
                <a:off x="763877" y="140517"/>
                <a:ext cx="3051745" cy="459222"/>
              </a:xfrm>
              <a:prstGeom prst="homePlate">
                <a:avLst/>
              </a:prstGeom>
              <a:solidFill>
                <a:srgbClr val="92D05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600" b="1" err="1">
                    <a:solidFill>
                      <a:schemeClr val="tx1"/>
                    </a:solidFill>
                  </a:rPr>
                  <a:t>Contexte</a:t>
                </a:r>
                <a:r>
                  <a:rPr lang="en-US" sz="1600" b="1">
                    <a:solidFill>
                      <a:schemeClr val="tx1"/>
                    </a:solidFill>
                  </a:rPr>
                  <a:t> du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projet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AutoShape 4">
                <a:extLst>
                  <a:ext uri="{FF2B5EF4-FFF2-40B4-BE49-F238E27FC236}">
                    <a16:creationId xmlns:a16="http://schemas.microsoft.com/office/drawing/2014/main" id="{D9FAB5DD-D3C2-5968-691B-5917C24C2F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344642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Contexte</a:t>
                </a:r>
                <a:r>
                  <a:rPr lang="en-US" sz="1200">
                    <a:solidFill>
                      <a:schemeClr val="bg1"/>
                    </a:solidFill>
                  </a:rPr>
                  <a:t> de </a:t>
                </a:r>
                <a:r>
                  <a:rPr lang="en-US" sz="1200" err="1">
                    <a:solidFill>
                      <a:schemeClr val="bg1"/>
                    </a:solidFill>
                  </a:rPr>
                  <a:t>projet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96AE6E3E-5F51-D5B1-DF00-8C4102551D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96884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Problèmatique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85AB6D80-9BD0-D0D1-35EE-CAD96327AD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774534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97999B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Présentation</a:t>
                </a:r>
                <a:r>
                  <a:rPr lang="en-US" sz="1200">
                    <a:solidFill>
                      <a:schemeClr val="bg1"/>
                    </a:solidFill>
                  </a:rPr>
                  <a:t> de </a:t>
                </a:r>
                <a:r>
                  <a:rPr lang="en-US" sz="1200" err="1">
                    <a:solidFill>
                      <a:schemeClr val="bg1"/>
                    </a:solidFill>
                  </a:rPr>
                  <a:t>l’entreprise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1353577"/>
      </p:ext>
    </p:extLst>
  </p:cSld>
  <p:clrMapOvr>
    <a:masterClrMapping/>
  </p:clrMapOvr>
  <p:transition advTm="4051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E5A66AB-7ABE-4C0A-8653-9BE9A77B15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927" y="1750"/>
          <a:ext cx="1750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E5A66AB-7ABE-4C0A-8653-9BE9A77B1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7" y="1750"/>
                        <a:ext cx="1750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5628-F4BB-47D4-AF56-DAF853C49D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spcBef>
                <a:spcPts val="853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853"/>
                </a:spcBef>
                <a:buSzPct val="100000"/>
              </a:pPr>
              <a:t>5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434EAAA-00CF-9BC0-28B8-A5279AB187F3}"/>
              </a:ext>
            </a:extLst>
          </p:cNvPr>
          <p:cNvGrpSpPr/>
          <p:nvPr/>
        </p:nvGrpSpPr>
        <p:grpSpPr>
          <a:xfrm>
            <a:off x="763877" y="107477"/>
            <a:ext cx="11783417" cy="972808"/>
            <a:chOff x="763877" y="140517"/>
            <a:chExt cx="11783417" cy="972808"/>
          </a:xfrm>
        </p:grpSpPr>
        <p:sp>
          <p:nvSpPr>
            <p:cNvPr id="6" name="Chevron 7">
              <a:extLst>
                <a:ext uri="{FF2B5EF4-FFF2-40B4-BE49-F238E27FC236}">
                  <a16:creationId xmlns:a16="http://schemas.microsoft.com/office/drawing/2014/main" id="{4A15C603-D664-5182-B317-3276B74EBDB6}"/>
                </a:ext>
              </a:extLst>
            </p:cNvPr>
            <p:cNvSpPr/>
            <p:nvPr/>
          </p:nvSpPr>
          <p:spPr>
            <a:xfrm>
              <a:off x="9495549" y="140517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59C597D-7D84-B18E-7CA7-13C915BCEC58}"/>
                </a:ext>
              </a:extLst>
            </p:cNvPr>
            <p:cNvGrpSpPr/>
            <p:nvPr/>
          </p:nvGrpSpPr>
          <p:grpSpPr>
            <a:xfrm>
              <a:off x="763877" y="140517"/>
              <a:ext cx="9738852" cy="972808"/>
              <a:chOff x="763877" y="140517"/>
              <a:chExt cx="9738852" cy="972808"/>
            </a:xfrm>
          </p:grpSpPr>
          <p:sp>
            <p:nvSpPr>
              <p:cNvPr id="8" name="Chevron 5">
                <a:extLst>
                  <a:ext uri="{FF2B5EF4-FFF2-40B4-BE49-F238E27FC236}">
                    <a16:creationId xmlns:a16="http://schemas.microsoft.com/office/drawing/2014/main" id="{74C0DC6D-2C98-5533-6F60-F17EE2138E6E}"/>
                  </a:ext>
                </a:extLst>
              </p:cNvPr>
              <p:cNvSpPr/>
              <p:nvPr/>
            </p:nvSpPr>
            <p:spPr>
              <a:xfrm>
                <a:off x="3681880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Etude de </a:t>
                </a:r>
                <a:r>
                  <a:rPr lang="en-US" sz="1200" err="1">
                    <a:solidFill>
                      <a:schemeClr val="bg1"/>
                    </a:solidFill>
                  </a:rPr>
                  <a:t>l’existent</a:t>
                </a:r>
                <a:r>
                  <a:rPr lang="en-US" sz="1200">
                    <a:solidFill>
                      <a:schemeClr val="bg1"/>
                    </a:solidFill>
                  </a:rPr>
                  <a:t>	</a:t>
                </a:r>
              </a:p>
            </p:txBody>
          </p:sp>
          <p:sp>
            <p:nvSpPr>
              <p:cNvPr id="10" name="Chevron 6">
                <a:extLst>
                  <a:ext uri="{FF2B5EF4-FFF2-40B4-BE49-F238E27FC236}">
                    <a16:creationId xmlns:a16="http://schemas.microsoft.com/office/drawing/2014/main" id="{954C7849-52C5-33EF-40CA-B71BD1F2F033}"/>
                  </a:ext>
                </a:extLst>
              </p:cNvPr>
              <p:cNvSpPr/>
              <p:nvPr/>
            </p:nvSpPr>
            <p:spPr>
              <a:xfrm>
                <a:off x="6577546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Conception</a:t>
                </a:r>
              </a:p>
            </p:txBody>
          </p:sp>
          <p:sp>
            <p:nvSpPr>
              <p:cNvPr id="11" name="Pentagon 4">
                <a:extLst>
                  <a:ext uri="{FF2B5EF4-FFF2-40B4-BE49-F238E27FC236}">
                    <a16:creationId xmlns:a16="http://schemas.microsoft.com/office/drawing/2014/main" id="{358ED46B-CFC3-83ED-0757-CC4221ED3B73}"/>
                  </a:ext>
                </a:extLst>
              </p:cNvPr>
              <p:cNvSpPr/>
              <p:nvPr/>
            </p:nvSpPr>
            <p:spPr>
              <a:xfrm>
                <a:off x="763877" y="140517"/>
                <a:ext cx="3051745" cy="459222"/>
              </a:xfrm>
              <a:prstGeom prst="homePlate">
                <a:avLst/>
              </a:prstGeom>
              <a:solidFill>
                <a:srgbClr val="92D05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600" b="1" err="1">
                    <a:solidFill>
                      <a:schemeClr val="tx1"/>
                    </a:solidFill>
                  </a:rPr>
                  <a:t>Contexte</a:t>
                </a:r>
                <a:r>
                  <a:rPr lang="en-US" sz="1600" b="1">
                    <a:solidFill>
                      <a:schemeClr val="tx1"/>
                    </a:solidFill>
                  </a:rPr>
                  <a:t> du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projet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AutoShape 4">
                <a:extLst>
                  <a:ext uri="{FF2B5EF4-FFF2-40B4-BE49-F238E27FC236}">
                    <a16:creationId xmlns:a16="http://schemas.microsoft.com/office/drawing/2014/main" id="{D9FAB5DD-D3C2-5968-691B-5917C24C2F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344642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97999B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Contexte</a:t>
                </a:r>
                <a:r>
                  <a:rPr lang="en-US" sz="1200">
                    <a:solidFill>
                      <a:schemeClr val="bg1"/>
                    </a:solidFill>
                  </a:rPr>
                  <a:t> de </a:t>
                </a:r>
                <a:r>
                  <a:rPr lang="en-US" sz="1200" err="1">
                    <a:solidFill>
                      <a:schemeClr val="bg1"/>
                    </a:solidFill>
                  </a:rPr>
                  <a:t>projet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96AE6E3E-5F51-D5B1-DF00-8C4102551D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96884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Problèmatique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85AB6D80-9BD0-D0D1-35EE-CAD96327AD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774534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Présentation</a:t>
                </a:r>
                <a:r>
                  <a:rPr lang="en-US" sz="1200">
                    <a:solidFill>
                      <a:schemeClr val="bg1"/>
                    </a:solidFill>
                  </a:rPr>
                  <a:t> de </a:t>
                </a:r>
                <a:r>
                  <a:rPr lang="en-US" sz="1200" err="1">
                    <a:solidFill>
                      <a:schemeClr val="bg1"/>
                    </a:solidFill>
                  </a:rPr>
                  <a:t>l’entreprise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8" name="Picture 4" descr="DevOps : définition | JFrog">
            <a:extLst>
              <a:ext uri="{FF2B5EF4-FFF2-40B4-BE49-F238E27FC236}">
                <a16:creationId xmlns:a16="http://schemas.microsoft.com/office/drawing/2014/main" id="{138CF9EF-81C2-5F4F-5876-3274E0B2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" y="1603062"/>
            <a:ext cx="3523681" cy="172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0F513B8D-C318-2C06-B889-5884C47F7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224" y="3540677"/>
            <a:ext cx="3061569" cy="52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>
              <a:lnSpc>
                <a:spcPct val="200000"/>
              </a:lnSpc>
            </a:pPr>
            <a:r>
              <a:rPr lang="fr-FR" altLang="zh-CN" b="1">
                <a:solidFill>
                  <a:srgbClr val="DA291C"/>
                </a:solidFill>
                <a:ea typeface="Open Sans" pitchFamily="34" charset="0"/>
                <a:cs typeface="Open Sans" pitchFamily="34" charset="0"/>
              </a:rPr>
              <a:t>Monitoring des Logs</a:t>
            </a:r>
          </a:p>
        </p:txBody>
      </p:sp>
      <p:sp>
        <p:nvSpPr>
          <p:cNvPr id="3" name="Oval 34">
            <a:extLst>
              <a:ext uri="{FF2B5EF4-FFF2-40B4-BE49-F238E27FC236}">
                <a16:creationId xmlns:a16="http://schemas.microsoft.com/office/drawing/2014/main" id="{B95A9A8A-56A8-35D6-B28B-0D52C555D7B9}"/>
              </a:ext>
            </a:extLst>
          </p:cNvPr>
          <p:cNvSpPr/>
          <p:nvPr/>
        </p:nvSpPr>
        <p:spPr>
          <a:xfrm>
            <a:off x="4317996" y="3740306"/>
            <a:ext cx="344269" cy="346245"/>
          </a:xfrm>
          <a:prstGeom prst="ellipse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Arrow Connector 42">
            <a:extLst>
              <a:ext uri="{FF2B5EF4-FFF2-40B4-BE49-F238E27FC236}">
                <a16:creationId xmlns:a16="http://schemas.microsoft.com/office/drawing/2014/main" id="{AE04ECF2-B019-DF8A-B2BB-FA471A1A5ACC}"/>
              </a:ext>
            </a:extLst>
          </p:cNvPr>
          <p:cNvCxnSpPr>
            <a:cxnSpLocks/>
          </p:cNvCxnSpPr>
          <p:nvPr/>
        </p:nvCxnSpPr>
        <p:spPr>
          <a:xfrm>
            <a:off x="3681880" y="3948170"/>
            <a:ext cx="50759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45">
            <a:extLst>
              <a:ext uri="{FF2B5EF4-FFF2-40B4-BE49-F238E27FC236}">
                <a16:creationId xmlns:a16="http://schemas.microsoft.com/office/drawing/2014/main" id="{8B2C947D-88E5-9DEB-71EB-212B4DD8C069}"/>
              </a:ext>
            </a:extLst>
          </p:cNvPr>
          <p:cNvCxnSpPr>
            <a:cxnSpLocks/>
          </p:cNvCxnSpPr>
          <p:nvPr/>
        </p:nvCxnSpPr>
        <p:spPr>
          <a:xfrm flipH="1" flipV="1">
            <a:off x="3147925" y="3274677"/>
            <a:ext cx="533955" cy="67349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1" name="Text Box 10">
            <a:extLst>
              <a:ext uri="{FF2B5EF4-FFF2-40B4-BE49-F238E27FC236}">
                <a16:creationId xmlns:a16="http://schemas.microsoft.com/office/drawing/2014/main" id="{38B0745A-932D-3045-217E-31A07F65D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4154" y="2177880"/>
            <a:ext cx="3186697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fr-FR" altLang="zh-CN" b="1">
                <a:solidFill>
                  <a:srgbClr val="86BC25"/>
                </a:solidFill>
                <a:ea typeface="Open Sans" pitchFamily="34" charset="0"/>
                <a:cs typeface="Open Sans" pitchFamily="34" charset="0"/>
              </a:rPr>
              <a:t>Centraliser toutes les données de logs en un point unique</a:t>
            </a:r>
          </a:p>
        </p:txBody>
      </p:sp>
      <p:sp>
        <p:nvSpPr>
          <p:cNvPr id="1132" name="Oval 36">
            <a:extLst>
              <a:ext uri="{FF2B5EF4-FFF2-40B4-BE49-F238E27FC236}">
                <a16:creationId xmlns:a16="http://schemas.microsoft.com/office/drawing/2014/main" id="{73B4B62E-00DF-A973-B0C7-4D2EB9E6CD38}"/>
              </a:ext>
            </a:extLst>
          </p:cNvPr>
          <p:cNvSpPr/>
          <p:nvPr/>
        </p:nvSpPr>
        <p:spPr>
          <a:xfrm>
            <a:off x="9077019" y="2276522"/>
            <a:ext cx="344269" cy="346245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33" name="Straight Arrow Connector 38">
            <a:extLst>
              <a:ext uri="{FF2B5EF4-FFF2-40B4-BE49-F238E27FC236}">
                <a16:creationId xmlns:a16="http://schemas.microsoft.com/office/drawing/2014/main" id="{08F92320-1622-646D-7FFE-48A7693E4E74}"/>
              </a:ext>
            </a:extLst>
          </p:cNvPr>
          <p:cNvCxnSpPr>
            <a:cxnSpLocks/>
            <a:endCxn id="1132" idx="2"/>
          </p:cNvCxnSpPr>
          <p:nvPr/>
        </p:nvCxnSpPr>
        <p:spPr>
          <a:xfrm flipV="1">
            <a:off x="7562096" y="2449645"/>
            <a:ext cx="1514923" cy="149457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41">
            <a:extLst>
              <a:ext uri="{FF2B5EF4-FFF2-40B4-BE49-F238E27FC236}">
                <a16:creationId xmlns:a16="http://schemas.microsoft.com/office/drawing/2014/main" id="{3276E939-434F-1548-9D82-90E81F3BB5CD}"/>
              </a:ext>
            </a:extLst>
          </p:cNvPr>
          <p:cNvCxnSpPr/>
          <p:nvPr/>
        </p:nvCxnSpPr>
        <p:spPr>
          <a:xfrm flipH="1" flipV="1">
            <a:off x="6811048" y="3945721"/>
            <a:ext cx="702089" cy="244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 Box 10">
            <a:extLst>
              <a:ext uri="{FF2B5EF4-FFF2-40B4-BE49-F238E27FC236}">
                <a16:creationId xmlns:a16="http://schemas.microsoft.com/office/drawing/2014/main" id="{DD0D0D2E-77A8-21E2-AEB9-54B6BE020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486" y="5170518"/>
            <a:ext cx="3061569" cy="52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>
              <a:lnSpc>
                <a:spcPct val="200000"/>
              </a:lnSpc>
            </a:pPr>
            <a:r>
              <a:rPr lang="fr-FR" altLang="zh-CN" b="1">
                <a:solidFill>
                  <a:srgbClr val="26890D"/>
                </a:solidFill>
                <a:ea typeface="Open Sans" pitchFamily="34" charset="0"/>
                <a:cs typeface="Open Sans" pitchFamily="34" charset="0"/>
              </a:rPr>
              <a:t>Simplifier la détection des logs</a:t>
            </a:r>
          </a:p>
        </p:txBody>
      </p:sp>
      <p:sp>
        <p:nvSpPr>
          <p:cNvPr id="1136" name="Oval 34">
            <a:extLst>
              <a:ext uri="{FF2B5EF4-FFF2-40B4-BE49-F238E27FC236}">
                <a16:creationId xmlns:a16="http://schemas.microsoft.com/office/drawing/2014/main" id="{B0B5076B-2409-10AC-4596-57F394F9BF7C}"/>
              </a:ext>
            </a:extLst>
          </p:cNvPr>
          <p:cNvSpPr/>
          <p:nvPr/>
        </p:nvSpPr>
        <p:spPr>
          <a:xfrm>
            <a:off x="8315888" y="5346852"/>
            <a:ext cx="344269" cy="346245"/>
          </a:xfrm>
          <a:prstGeom prst="ellipse">
            <a:avLst/>
          </a:prstGeom>
          <a:solidFill>
            <a:srgbClr val="26890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37" name="Straight Arrow Connector 42">
            <a:extLst>
              <a:ext uri="{FF2B5EF4-FFF2-40B4-BE49-F238E27FC236}">
                <a16:creationId xmlns:a16="http://schemas.microsoft.com/office/drawing/2014/main" id="{240B8960-563C-B24E-6AB1-B78BA3C79E7B}"/>
              </a:ext>
            </a:extLst>
          </p:cNvPr>
          <p:cNvCxnSpPr>
            <a:cxnSpLocks/>
          </p:cNvCxnSpPr>
          <p:nvPr/>
        </p:nvCxnSpPr>
        <p:spPr>
          <a:xfrm>
            <a:off x="7809890" y="5519975"/>
            <a:ext cx="50759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45">
            <a:extLst>
              <a:ext uri="{FF2B5EF4-FFF2-40B4-BE49-F238E27FC236}">
                <a16:creationId xmlns:a16="http://schemas.microsoft.com/office/drawing/2014/main" id="{04D8DEFA-B492-9769-670D-3DC642B800FB}"/>
              </a:ext>
            </a:extLst>
          </p:cNvPr>
          <p:cNvCxnSpPr>
            <a:cxnSpLocks/>
          </p:cNvCxnSpPr>
          <p:nvPr/>
        </p:nvCxnSpPr>
        <p:spPr>
          <a:xfrm flipH="1" flipV="1">
            <a:off x="6496519" y="4191439"/>
            <a:ext cx="1313371" cy="131949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9" name="Text Box 10">
            <a:extLst>
              <a:ext uri="{FF2B5EF4-FFF2-40B4-BE49-F238E27FC236}">
                <a16:creationId xmlns:a16="http://schemas.microsoft.com/office/drawing/2014/main" id="{7FB7580D-971C-8675-736A-1A4C6FB44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77" y="5075770"/>
            <a:ext cx="2446213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fr-FR" b="1">
                <a:solidFill>
                  <a:srgbClr val="000000"/>
                </a:solidFill>
                <a:ea typeface="Open Sans" pitchFamily="34" charset="0"/>
                <a:cs typeface="Open Sans" pitchFamily="34" charset="0"/>
              </a:rPr>
              <a:t>Optimiser la performance et la sécurité des systèmes</a:t>
            </a:r>
          </a:p>
        </p:txBody>
      </p:sp>
      <p:sp>
        <p:nvSpPr>
          <p:cNvPr id="1140" name="Oval 50">
            <a:extLst>
              <a:ext uri="{FF2B5EF4-FFF2-40B4-BE49-F238E27FC236}">
                <a16:creationId xmlns:a16="http://schemas.microsoft.com/office/drawing/2014/main" id="{82A95258-1253-01AC-8F78-19228FEB339D}"/>
              </a:ext>
            </a:extLst>
          </p:cNvPr>
          <p:cNvSpPr/>
          <p:nvPr/>
        </p:nvSpPr>
        <p:spPr>
          <a:xfrm>
            <a:off x="3189689" y="5346852"/>
            <a:ext cx="344269" cy="3462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41" name="Straight Arrow Connector 57">
            <a:extLst>
              <a:ext uri="{FF2B5EF4-FFF2-40B4-BE49-F238E27FC236}">
                <a16:creationId xmlns:a16="http://schemas.microsoft.com/office/drawing/2014/main" id="{9EF6685B-4093-2F01-F718-15B774803F2A}"/>
              </a:ext>
            </a:extLst>
          </p:cNvPr>
          <p:cNvCxnSpPr>
            <a:endCxn id="1140" idx="6"/>
          </p:cNvCxnSpPr>
          <p:nvPr/>
        </p:nvCxnSpPr>
        <p:spPr>
          <a:xfrm flipH="1">
            <a:off x="3533959" y="5519975"/>
            <a:ext cx="1082331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60">
            <a:extLst>
              <a:ext uri="{FF2B5EF4-FFF2-40B4-BE49-F238E27FC236}">
                <a16:creationId xmlns:a16="http://schemas.microsoft.com/office/drawing/2014/main" id="{56FAA09F-198F-BE04-74C0-4EAF0FD0B9DC}"/>
              </a:ext>
            </a:extLst>
          </p:cNvPr>
          <p:cNvCxnSpPr>
            <a:cxnSpLocks/>
          </p:cNvCxnSpPr>
          <p:nvPr/>
        </p:nvCxnSpPr>
        <p:spPr>
          <a:xfrm flipH="1">
            <a:off x="4616290" y="4117930"/>
            <a:ext cx="339536" cy="13930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911517"/>
      </p:ext>
    </p:extLst>
  </p:cSld>
  <p:clrMapOvr>
    <a:masterClrMapping/>
  </p:clrMapOvr>
  <p:transition advTm="68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31" grpId="0"/>
      <p:bldP spid="1132" grpId="0" animBg="1"/>
      <p:bldP spid="1135" grpId="0"/>
      <p:bldP spid="1136" grpId="0" animBg="1"/>
      <p:bldP spid="1139" grpId="0"/>
      <p:bldP spid="11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E5A66AB-7ABE-4C0A-8653-9BE9A77B15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927" y="1750"/>
          <a:ext cx="1750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E5A66AB-7ABE-4C0A-8653-9BE9A77B1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7" y="1750"/>
                        <a:ext cx="1750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5628-F4BB-47D4-AF56-DAF853C49D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spcBef>
                <a:spcPts val="853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853"/>
                </a:spcBef>
                <a:buSzPct val="100000"/>
              </a:pPr>
              <a:t>6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434EAAA-00CF-9BC0-28B8-A5279AB187F3}"/>
              </a:ext>
            </a:extLst>
          </p:cNvPr>
          <p:cNvGrpSpPr/>
          <p:nvPr/>
        </p:nvGrpSpPr>
        <p:grpSpPr>
          <a:xfrm>
            <a:off x="763877" y="107904"/>
            <a:ext cx="11783417" cy="972808"/>
            <a:chOff x="763877" y="140517"/>
            <a:chExt cx="11783417" cy="972808"/>
          </a:xfrm>
        </p:grpSpPr>
        <p:sp>
          <p:nvSpPr>
            <p:cNvPr id="6" name="Chevron 7">
              <a:extLst>
                <a:ext uri="{FF2B5EF4-FFF2-40B4-BE49-F238E27FC236}">
                  <a16:creationId xmlns:a16="http://schemas.microsoft.com/office/drawing/2014/main" id="{4A15C603-D664-5182-B317-3276B74EBDB6}"/>
                </a:ext>
              </a:extLst>
            </p:cNvPr>
            <p:cNvSpPr/>
            <p:nvPr/>
          </p:nvSpPr>
          <p:spPr>
            <a:xfrm>
              <a:off x="9495549" y="140517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59C597D-7D84-B18E-7CA7-13C915BCEC58}"/>
                </a:ext>
              </a:extLst>
            </p:cNvPr>
            <p:cNvGrpSpPr/>
            <p:nvPr/>
          </p:nvGrpSpPr>
          <p:grpSpPr>
            <a:xfrm>
              <a:off x="763877" y="140517"/>
              <a:ext cx="9738852" cy="972808"/>
              <a:chOff x="763877" y="140517"/>
              <a:chExt cx="9738852" cy="972808"/>
            </a:xfrm>
          </p:grpSpPr>
          <p:sp>
            <p:nvSpPr>
              <p:cNvPr id="8" name="Chevron 5">
                <a:extLst>
                  <a:ext uri="{FF2B5EF4-FFF2-40B4-BE49-F238E27FC236}">
                    <a16:creationId xmlns:a16="http://schemas.microsoft.com/office/drawing/2014/main" id="{74C0DC6D-2C98-5533-6F60-F17EE2138E6E}"/>
                  </a:ext>
                </a:extLst>
              </p:cNvPr>
              <p:cNvSpPr/>
              <p:nvPr/>
            </p:nvSpPr>
            <p:spPr>
              <a:xfrm>
                <a:off x="3681880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Etude de </a:t>
                </a:r>
                <a:r>
                  <a:rPr lang="en-US" sz="1200" err="1">
                    <a:solidFill>
                      <a:schemeClr val="bg1"/>
                    </a:solidFill>
                  </a:rPr>
                  <a:t>l’existent</a:t>
                </a:r>
                <a:r>
                  <a:rPr lang="en-US" sz="1200">
                    <a:solidFill>
                      <a:schemeClr val="bg1"/>
                    </a:solidFill>
                  </a:rPr>
                  <a:t>	</a:t>
                </a:r>
              </a:p>
            </p:txBody>
          </p:sp>
          <p:sp>
            <p:nvSpPr>
              <p:cNvPr id="10" name="Chevron 6">
                <a:extLst>
                  <a:ext uri="{FF2B5EF4-FFF2-40B4-BE49-F238E27FC236}">
                    <a16:creationId xmlns:a16="http://schemas.microsoft.com/office/drawing/2014/main" id="{954C7849-52C5-33EF-40CA-B71BD1F2F033}"/>
                  </a:ext>
                </a:extLst>
              </p:cNvPr>
              <p:cNvSpPr/>
              <p:nvPr/>
            </p:nvSpPr>
            <p:spPr>
              <a:xfrm>
                <a:off x="6577546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Conception</a:t>
                </a:r>
              </a:p>
            </p:txBody>
          </p:sp>
          <p:sp>
            <p:nvSpPr>
              <p:cNvPr id="11" name="Pentagon 4">
                <a:extLst>
                  <a:ext uri="{FF2B5EF4-FFF2-40B4-BE49-F238E27FC236}">
                    <a16:creationId xmlns:a16="http://schemas.microsoft.com/office/drawing/2014/main" id="{358ED46B-CFC3-83ED-0757-CC4221ED3B73}"/>
                  </a:ext>
                </a:extLst>
              </p:cNvPr>
              <p:cNvSpPr/>
              <p:nvPr/>
            </p:nvSpPr>
            <p:spPr>
              <a:xfrm>
                <a:off x="763877" y="140517"/>
                <a:ext cx="3051745" cy="459222"/>
              </a:xfrm>
              <a:prstGeom prst="homePlate">
                <a:avLst/>
              </a:prstGeom>
              <a:solidFill>
                <a:srgbClr val="92D05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600" b="1" err="1">
                    <a:solidFill>
                      <a:schemeClr val="tx1"/>
                    </a:solidFill>
                  </a:rPr>
                  <a:t>Contexte</a:t>
                </a:r>
                <a:r>
                  <a:rPr lang="en-US" sz="1600" b="1">
                    <a:solidFill>
                      <a:schemeClr val="tx1"/>
                    </a:solidFill>
                  </a:rPr>
                  <a:t> du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projet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AutoShape 4">
                <a:extLst>
                  <a:ext uri="{FF2B5EF4-FFF2-40B4-BE49-F238E27FC236}">
                    <a16:creationId xmlns:a16="http://schemas.microsoft.com/office/drawing/2014/main" id="{D9FAB5DD-D3C2-5968-691B-5917C24C2F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344642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97999B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Contexte</a:t>
                </a:r>
                <a:r>
                  <a:rPr lang="en-US" sz="1200">
                    <a:solidFill>
                      <a:schemeClr val="bg1"/>
                    </a:solidFill>
                  </a:rPr>
                  <a:t> de </a:t>
                </a:r>
                <a:r>
                  <a:rPr lang="en-US" sz="1200" err="1">
                    <a:solidFill>
                      <a:schemeClr val="bg1"/>
                    </a:solidFill>
                  </a:rPr>
                  <a:t>projet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96AE6E3E-5F51-D5B1-DF00-8C4102551D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96884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Problèmatique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85AB6D80-9BD0-D0D1-35EE-CAD96327AD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774534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Présentation</a:t>
                </a:r>
                <a:r>
                  <a:rPr lang="en-US" sz="1200">
                    <a:solidFill>
                      <a:schemeClr val="bg1"/>
                    </a:solidFill>
                  </a:rPr>
                  <a:t> de </a:t>
                </a:r>
                <a:r>
                  <a:rPr lang="en-US" sz="1200" err="1">
                    <a:solidFill>
                      <a:schemeClr val="bg1"/>
                    </a:solidFill>
                  </a:rPr>
                  <a:t>l’entreprise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01084AD-DEE7-C569-6319-F4655097069F}"/>
              </a:ext>
            </a:extLst>
          </p:cNvPr>
          <p:cNvGrpSpPr/>
          <p:nvPr/>
        </p:nvGrpSpPr>
        <p:grpSpPr>
          <a:xfrm>
            <a:off x="5385877" y="2125913"/>
            <a:ext cx="6157738" cy="2235140"/>
            <a:chOff x="5385877" y="2125913"/>
            <a:chExt cx="6157738" cy="2235140"/>
          </a:xfrm>
        </p:grpSpPr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86A56C76-C736-16FC-E52D-BAB9F87DB193}"/>
                </a:ext>
              </a:extLst>
            </p:cNvPr>
            <p:cNvSpPr/>
            <p:nvPr/>
          </p:nvSpPr>
          <p:spPr bwMode="gray">
            <a:xfrm rot="16200000" flipH="1" flipV="1">
              <a:off x="7700932" y="1904152"/>
              <a:ext cx="516601" cy="1653242"/>
            </a:xfrm>
            <a:custGeom>
              <a:avLst/>
              <a:gdLst>
                <a:gd name="connsiteX0" fmla="*/ 1575303 w 1575303"/>
                <a:gd name="connsiteY0" fmla="*/ 1403288 h 1403288"/>
                <a:gd name="connsiteX1" fmla="*/ 1575303 w 1575303"/>
                <a:gd name="connsiteY1" fmla="*/ 0 h 1403288"/>
                <a:gd name="connsiteX2" fmla="*/ 0 w 1575303"/>
                <a:gd name="connsiteY2" fmla="*/ 0 h 140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5303" h="1403288">
                  <a:moveTo>
                    <a:pt x="1575303" y="1403288"/>
                  </a:moveTo>
                  <a:lnTo>
                    <a:pt x="1575303" y="0"/>
                  </a:lnTo>
                  <a:lnTo>
                    <a:pt x="0" y="0"/>
                  </a:lnTo>
                </a:path>
              </a:pathLst>
            </a:custGeom>
            <a:noFill/>
            <a:ln w="12700" algn="ctr">
              <a:solidFill>
                <a:schemeClr val="accent1"/>
              </a:solidFill>
              <a:miter lim="800000"/>
              <a:headEnd/>
              <a:tailEnd type="oval"/>
            </a:ln>
          </p:spPr>
          <p:txBody>
            <a:bodyPr anchor="ctr"/>
            <a:lstStyle/>
            <a:p>
              <a:pPr algn="ctr" defTabSz="1149220" eaLnBrk="0" fontAlgn="base" hangingPunct="0"/>
              <a:endParaRPr lang="en-US" sz="1225">
                <a:solidFill>
                  <a:srgbClr val="75787B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4E9FB1-CCFC-745E-F77C-8902514AD731}"/>
                </a:ext>
              </a:extLst>
            </p:cNvPr>
            <p:cNvSpPr/>
            <p:nvPr/>
          </p:nvSpPr>
          <p:spPr>
            <a:xfrm>
              <a:off x="9144855" y="2125913"/>
              <a:ext cx="2398760" cy="2611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 defTabSz="1149220" eaLnBrk="0" fontAlgn="base" hangingPunct="0">
                <a:defRPr/>
              </a:pPr>
              <a:r>
                <a:rPr lang="fr-FR" sz="1697" b="1"/>
                <a:t>Audit et Traçabilité</a:t>
              </a:r>
            </a:p>
          </p:txBody>
        </p:sp>
        <p:sp>
          <p:nvSpPr>
            <p:cNvPr id="20" name="Oval 155">
              <a:extLst>
                <a:ext uri="{FF2B5EF4-FFF2-40B4-BE49-F238E27FC236}">
                  <a16:creationId xmlns:a16="http://schemas.microsoft.com/office/drawing/2014/main" id="{0742F9FC-D9DA-4DA1-C946-75A49531585A}"/>
                </a:ext>
              </a:extLst>
            </p:cNvPr>
            <p:cNvSpPr/>
            <p:nvPr/>
          </p:nvSpPr>
          <p:spPr bwMode="auto">
            <a:xfrm rot="2700000">
              <a:off x="5957407" y="2476116"/>
              <a:ext cx="1313407" cy="2456467"/>
            </a:xfrm>
            <a:custGeom>
              <a:avLst/>
              <a:gdLst/>
              <a:ahLst/>
              <a:cxnLst/>
              <a:rect l="l" t="t" r="r" b="b"/>
              <a:pathLst>
                <a:path w="1224136" h="2290176">
                  <a:moveTo>
                    <a:pt x="459315" y="63272"/>
                  </a:moveTo>
                  <a:cubicBezTo>
                    <a:pt x="498408" y="24179"/>
                    <a:pt x="552413" y="0"/>
                    <a:pt x="612067" y="0"/>
                  </a:cubicBezTo>
                  <a:cubicBezTo>
                    <a:pt x="731374" y="0"/>
                    <a:pt x="828091" y="96717"/>
                    <a:pt x="828091" y="216024"/>
                  </a:cubicBezTo>
                  <a:cubicBezTo>
                    <a:pt x="828091" y="299408"/>
                    <a:pt x="780848" y="371757"/>
                    <a:pt x="711216" y="406896"/>
                  </a:cubicBezTo>
                  <a:cubicBezTo>
                    <a:pt x="691916" y="450663"/>
                    <a:pt x="710516" y="496019"/>
                    <a:pt x="737802" y="533019"/>
                  </a:cubicBezTo>
                  <a:lnTo>
                    <a:pt x="1224136" y="533019"/>
                  </a:lnTo>
                  <a:lnTo>
                    <a:pt x="1224136" y="1019520"/>
                  </a:lnTo>
                  <a:cubicBezTo>
                    <a:pt x="1187224" y="1046736"/>
                    <a:pt x="1141992" y="1065189"/>
                    <a:pt x="1098339" y="1045939"/>
                  </a:cubicBezTo>
                  <a:cubicBezTo>
                    <a:pt x="1063200" y="976307"/>
                    <a:pt x="990851" y="929064"/>
                    <a:pt x="907467" y="929064"/>
                  </a:cubicBezTo>
                  <a:cubicBezTo>
                    <a:pt x="788160" y="929064"/>
                    <a:pt x="691443" y="1025781"/>
                    <a:pt x="691443" y="1145088"/>
                  </a:cubicBezTo>
                  <a:cubicBezTo>
                    <a:pt x="691443" y="1204742"/>
                    <a:pt x="715622" y="1258747"/>
                    <a:pt x="754715" y="1297840"/>
                  </a:cubicBezTo>
                  <a:cubicBezTo>
                    <a:pt x="793807" y="1336933"/>
                    <a:pt x="847813" y="1361112"/>
                    <a:pt x="907467" y="1361112"/>
                  </a:cubicBezTo>
                  <a:cubicBezTo>
                    <a:pt x="988927" y="1361112"/>
                    <a:pt x="1059856" y="1316024"/>
                    <a:pt x="1095778" y="1248955"/>
                  </a:cubicBezTo>
                  <a:cubicBezTo>
                    <a:pt x="1141514" y="1226580"/>
                    <a:pt x="1182162" y="1242465"/>
                    <a:pt x="1224136" y="1270694"/>
                  </a:cubicBezTo>
                  <a:lnTo>
                    <a:pt x="1224136" y="1757155"/>
                  </a:lnTo>
                  <a:lnTo>
                    <a:pt x="737829" y="1757155"/>
                  </a:lnTo>
                  <a:cubicBezTo>
                    <a:pt x="709519" y="1799263"/>
                    <a:pt x="693505" y="1839996"/>
                    <a:pt x="715934" y="1885841"/>
                  </a:cubicBezTo>
                  <a:cubicBezTo>
                    <a:pt x="783003" y="1921763"/>
                    <a:pt x="828091" y="1992692"/>
                    <a:pt x="828091" y="2074152"/>
                  </a:cubicBezTo>
                  <a:cubicBezTo>
                    <a:pt x="828091" y="2133806"/>
                    <a:pt x="803912" y="2187812"/>
                    <a:pt x="764819" y="2226904"/>
                  </a:cubicBezTo>
                  <a:cubicBezTo>
                    <a:pt x="725726" y="2265997"/>
                    <a:pt x="671721" y="2290176"/>
                    <a:pt x="612067" y="2290176"/>
                  </a:cubicBezTo>
                  <a:cubicBezTo>
                    <a:pt x="492760" y="2290176"/>
                    <a:pt x="396043" y="2193459"/>
                    <a:pt x="396043" y="2074152"/>
                  </a:cubicBezTo>
                  <a:cubicBezTo>
                    <a:pt x="396043" y="1990768"/>
                    <a:pt x="443286" y="1918419"/>
                    <a:pt x="512918" y="1883280"/>
                  </a:cubicBezTo>
                  <a:cubicBezTo>
                    <a:pt x="532218" y="1839512"/>
                    <a:pt x="513617" y="1794156"/>
                    <a:pt x="486331" y="1757155"/>
                  </a:cubicBezTo>
                  <a:lnTo>
                    <a:pt x="0" y="1757155"/>
                  </a:lnTo>
                  <a:lnTo>
                    <a:pt x="0" y="1267857"/>
                  </a:lnTo>
                  <a:cubicBezTo>
                    <a:pt x="35436" y="1241878"/>
                    <a:pt x="78596" y="1225841"/>
                    <a:pt x="120314" y="1244237"/>
                  </a:cubicBezTo>
                  <a:cubicBezTo>
                    <a:pt x="155453" y="1313869"/>
                    <a:pt x="227802" y="1361112"/>
                    <a:pt x="311186" y="1361112"/>
                  </a:cubicBezTo>
                  <a:cubicBezTo>
                    <a:pt x="430493" y="1361112"/>
                    <a:pt x="527210" y="1264395"/>
                    <a:pt x="527210" y="1145088"/>
                  </a:cubicBezTo>
                  <a:cubicBezTo>
                    <a:pt x="527210" y="1085434"/>
                    <a:pt x="503031" y="1031429"/>
                    <a:pt x="463938" y="992336"/>
                  </a:cubicBezTo>
                  <a:cubicBezTo>
                    <a:pt x="424846" y="953243"/>
                    <a:pt x="370840" y="929064"/>
                    <a:pt x="311186" y="929064"/>
                  </a:cubicBezTo>
                  <a:cubicBezTo>
                    <a:pt x="229726" y="929064"/>
                    <a:pt x="158797" y="974152"/>
                    <a:pt x="122875" y="1041221"/>
                  </a:cubicBezTo>
                  <a:cubicBezTo>
                    <a:pt x="78969" y="1062702"/>
                    <a:pt x="39751" y="1048921"/>
                    <a:pt x="0" y="1022105"/>
                  </a:cubicBezTo>
                  <a:lnTo>
                    <a:pt x="0" y="533019"/>
                  </a:lnTo>
                  <a:lnTo>
                    <a:pt x="486305" y="533019"/>
                  </a:lnTo>
                  <a:cubicBezTo>
                    <a:pt x="514616" y="490912"/>
                    <a:pt x="530628" y="450179"/>
                    <a:pt x="508200" y="404335"/>
                  </a:cubicBezTo>
                  <a:cubicBezTo>
                    <a:pt x="441131" y="368413"/>
                    <a:pt x="396043" y="297484"/>
                    <a:pt x="396043" y="216024"/>
                  </a:cubicBezTo>
                  <a:cubicBezTo>
                    <a:pt x="396043" y="156370"/>
                    <a:pt x="420222" y="102364"/>
                    <a:pt x="459315" y="6327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6200" bIns="86200" anchor="ctr"/>
            <a:lstStyle/>
            <a:p>
              <a:pPr algn="ctr" defTabSz="1149220" eaLnBrk="0" fontAlgn="base" hangingPunct="0">
                <a:defRPr/>
              </a:pPr>
              <a:endParaRPr lang="en-US" sz="1225">
                <a:solidFill>
                  <a:srgbClr val="44546A"/>
                </a:solidFill>
              </a:endParaRPr>
            </a:p>
          </p:txBody>
        </p:sp>
        <p:grpSp>
          <p:nvGrpSpPr>
            <p:cNvPr id="21" name="Graphic 4">
              <a:extLst>
                <a:ext uri="{FF2B5EF4-FFF2-40B4-BE49-F238E27FC236}">
                  <a16:creationId xmlns:a16="http://schemas.microsoft.com/office/drawing/2014/main" id="{407D7FEC-2517-83AC-0939-F52AAEB191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04699" y="2134335"/>
              <a:ext cx="362309" cy="361971"/>
              <a:chOff x="5099169" y="4308712"/>
              <a:chExt cx="362309" cy="361971"/>
            </a:xfrm>
            <a:solidFill>
              <a:schemeClr val="accent1"/>
            </a:solidFill>
          </p:grpSpPr>
          <p:sp>
            <p:nvSpPr>
              <p:cNvPr id="22" name="Graphic 4">
                <a:extLst>
                  <a:ext uri="{FF2B5EF4-FFF2-40B4-BE49-F238E27FC236}">
                    <a16:creationId xmlns:a16="http://schemas.microsoft.com/office/drawing/2014/main" id="{CB857A5B-A78F-C702-8480-96F80AB5AF94}"/>
                  </a:ext>
                </a:extLst>
              </p:cNvPr>
              <p:cNvSpPr/>
              <p:nvPr/>
            </p:nvSpPr>
            <p:spPr>
              <a:xfrm>
                <a:off x="5253167" y="4459374"/>
                <a:ext cx="28754" cy="39580"/>
              </a:xfrm>
              <a:custGeom>
                <a:avLst/>
                <a:gdLst>
                  <a:gd name="connsiteX0" fmla="*/ 0 w 28754"/>
                  <a:gd name="connsiteY0" fmla="*/ 0 h 39580"/>
                  <a:gd name="connsiteX1" fmla="*/ 28755 w 28754"/>
                  <a:gd name="connsiteY1" fmla="*/ 0 h 39580"/>
                  <a:gd name="connsiteX2" fmla="*/ 28755 w 28754"/>
                  <a:gd name="connsiteY2" fmla="*/ 39581 h 39580"/>
                  <a:gd name="connsiteX3" fmla="*/ 0 w 28754"/>
                  <a:gd name="connsiteY3" fmla="*/ 39581 h 3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54" h="39580">
                    <a:moveTo>
                      <a:pt x="0" y="0"/>
                    </a:moveTo>
                    <a:lnTo>
                      <a:pt x="28755" y="0"/>
                    </a:lnTo>
                    <a:lnTo>
                      <a:pt x="28755" y="39581"/>
                    </a:lnTo>
                    <a:lnTo>
                      <a:pt x="0" y="39581"/>
                    </a:ln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Graphic 4">
                <a:extLst>
                  <a:ext uri="{FF2B5EF4-FFF2-40B4-BE49-F238E27FC236}">
                    <a16:creationId xmlns:a16="http://schemas.microsoft.com/office/drawing/2014/main" id="{9C2C1A4C-F066-5F6B-D196-E1085680C6C6}"/>
                  </a:ext>
                </a:extLst>
              </p:cNvPr>
              <p:cNvSpPr/>
              <p:nvPr/>
            </p:nvSpPr>
            <p:spPr>
              <a:xfrm>
                <a:off x="5186115" y="4395576"/>
                <a:ext cx="162859" cy="160834"/>
              </a:xfrm>
              <a:custGeom>
                <a:avLst/>
                <a:gdLst>
                  <a:gd name="connsiteX0" fmla="*/ 65135 w 162859"/>
                  <a:gd name="connsiteY0" fmla="*/ 116785 h 160834"/>
                  <a:gd name="connsiteX1" fmla="*/ 60662 w 162859"/>
                  <a:gd name="connsiteY1" fmla="*/ 116785 h 160834"/>
                  <a:gd name="connsiteX2" fmla="*/ 54272 w 162859"/>
                  <a:gd name="connsiteY2" fmla="*/ 110401 h 160834"/>
                  <a:gd name="connsiteX3" fmla="*/ 54272 w 162859"/>
                  <a:gd name="connsiteY3" fmla="*/ 57414 h 160834"/>
                  <a:gd name="connsiteX4" fmla="*/ 60662 w 162859"/>
                  <a:gd name="connsiteY4" fmla="*/ 51030 h 160834"/>
                  <a:gd name="connsiteX5" fmla="*/ 102836 w 162859"/>
                  <a:gd name="connsiteY5" fmla="*/ 51030 h 160834"/>
                  <a:gd name="connsiteX6" fmla="*/ 109226 w 162859"/>
                  <a:gd name="connsiteY6" fmla="*/ 57414 h 160834"/>
                  <a:gd name="connsiteX7" fmla="*/ 109226 w 162859"/>
                  <a:gd name="connsiteY7" fmla="*/ 110401 h 160834"/>
                  <a:gd name="connsiteX8" fmla="*/ 102836 w 162859"/>
                  <a:gd name="connsiteY8" fmla="*/ 116785 h 160834"/>
                  <a:gd name="connsiteX9" fmla="*/ 98363 w 162859"/>
                  <a:gd name="connsiteY9" fmla="*/ 116785 h 160834"/>
                  <a:gd name="connsiteX10" fmla="*/ 98363 w 162859"/>
                  <a:gd name="connsiteY10" fmla="*/ 160834 h 160834"/>
                  <a:gd name="connsiteX11" fmla="*/ 160984 w 162859"/>
                  <a:gd name="connsiteY11" fmla="*/ 64436 h 160834"/>
                  <a:gd name="connsiteX12" fmla="*/ 64496 w 162859"/>
                  <a:gd name="connsiteY12" fmla="*/ 1873 h 160834"/>
                  <a:gd name="connsiteX13" fmla="*/ 1875 w 162859"/>
                  <a:gd name="connsiteY13" fmla="*/ 98271 h 160834"/>
                  <a:gd name="connsiteX14" fmla="*/ 64496 w 162859"/>
                  <a:gd name="connsiteY14" fmla="*/ 160834 h 160834"/>
                  <a:gd name="connsiteX15" fmla="*/ 65135 w 162859"/>
                  <a:gd name="connsiteY15" fmla="*/ 116785 h 160834"/>
                  <a:gd name="connsiteX16" fmla="*/ 81749 w 162859"/>
                  <a:gd name="connsiteY16" fmla="*/ 10172 h 160834"/>
                  <a:gd name="connsiteX17" fmla="*/ 98363 w 162859"/>
                  <a:gd name="connsiteY17" fmla="*/ 26770 h 160834"/>
                  <a:gd name="connsiteX18" fmla="*/ 81749 w 162859"/>
                  <a:gd name="connsiteY18" fmla="*/ 43369 h 160834"/>
                  <a:gd name="connsiteX19" fmla="*/ 65135 w 162859"/>
                  <a:gd name="connsiteY19" fmla="*/ 26770 h 160834"/>
                  <a:gd name="connsiteX20" fmla="*/ 65135 w 162859"/>
                  <a:gd name="connsiteY20" fmla="*/ 26770 h 160834"/>
                  <a:gd name="connsiteX21" fmla="*/ 81749 w 162859"/>
                  <a:gd name="connsiteY21" fmla="*/ 10172 h 160834"/>
                  <a:gd name="connsiteX22" fmla="*/ 81749 w 162859"/>
                  <a:gd name="connsiteY22" fmla="*/ 10172 h 16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2859" h="160834">
                    <a:moveTo>
                      <a:pt x="65135" y="116785"/>
                    </a:moveTo>
                    <a:lnTo>
                      <a:pt x="60662" y="116785"/>
                    </a:lnTo>
                    <a:cubicBezTo>
                      <a:pt x="56828" y="116785"/>
                      <a:pt x="54272" y="114231"/>
                      <a:pt x="54272" y="110401"/>
                    </a:cubicBezTo>
                    <a:lnTo>
                      <a:pt x="54272" y="57414"/>
                    </a:lnTo>
                    <a:cubicBezTo>
                      <a:pt x="54272" y="53583"/>
                      <a:pt x="56828" y="51030"/>
                      <a:pt x="60662" y="51030"/>
                    </a:cubicBezTo>
                    <a:lnTo>
                      <a:pt x="102836" y="51030"/>
                    </a:lnTo>
                    <a:cubicBezTo>
                      <a:pt x="106670" y="51030"/>
                      <a:pt x="109226" y="53583"/>
                      <a:pt x="109226" y="57414"/>
                    </a:cubicBezTo>
                    <a:lnTo>
                      <a:pt x="109226" y="110401"/>
                    </a:lnTo>
                    <a:cubicBezTo>
                      <a:pt x="109226" y="114231"/>
                      <a:pt x="106670" y="116785"/>
                      <a:pt x="102836" y="116785"/>
                    </a:cubicBezTo>
                    <a:lnTo>
                      <a:pt x="98363" y="116785"/>
                    </a:lnTo>
                    <a:lnTo>
                      <a:pt x="98363" y="160834"/>
                    </a:lnTo>
                    <a:cubicBezTo>
                      <a:pt x="142454" y="151258"/>
                      <a:pt x="170569" y="108486"/>
                      <a:pt x="160984" y="64436"/>
                    </a:cubicBezTo>
                    <a:cubicBezTo>
                      <a:pt x="151399" y="20386"/>
                      <a:pt x="108587" y="-7703"/>
                      <a:pt x="64496" y="1873"/>
                    </a:cubicBezTo>
                    <a:cubicBezTo>
                      <a:pt x="20406" y="11449"/>
                      <a:pt x="-7710" y="54222"/>
                      <a:pt x="1875" y="98271"/>
                    </a:cubicBezTo>
                    <a:cubicBezTo>
                      <a:pt x="8265" y="129553"/>
                      <a:pt x="33185" y="154450"/>
                      <a:pt x="64496" y="160834"/>
                    </a:cubicBezTo>
                    <a:lnTo>
                      <a:pt x="65135" y="116785"/>
                    </a:lnTo>
                    <a:close/>
                    <a:moveTo>
                      <a:pt x="81749" y="10172"/>
                    </a:moveTo>
                    <a:cubicBezTo>
                      <a:pt x="90695" y="10172"/>
                      <a:pt x="98363" y="17833"/>
                      <a:pt x="98363" y="26770"/>
                    </a:cubicBezTo>
                    <a:cubicBezTo>
                      <a:pt x="98363" y="35708"/>
                      <a:pt x="90695" y="43369"/>
                      <a:pt x="81749" y="43369"/>
                    </a:cubicBezTo>
                    <a:cubicBezTo>
                      <a:pt x="72803" y="43369"/>
                      <a:pt x="65135" y="35708"/>
                      <a:pt x="65135" y="26770"/>
                    </a:cubicBezTo>
                    <a:cubicBezTo>
                      <a:pt x="65135" y="26770"/>
                      <a:pt x="65135" y="26770"/>
                      <a:pt x="65135" y="26770"/>
                    </a:cubicBezTo>
                    <a:cubicBezTo>
                      <a:pt x="65135" y="17833"/>
                      <a:pt x="72803" y="10172"/>
                      <a:pt x="81749" y="10172"/>
                    </a:cubicBezTo>
                    <a:lnTo>
                      <a:pt x="81749" y="10172"/>
                    </a:ln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Graphic 4">
                <a:extLst>
                  <a:ext uri="{FF2B5EF4-FFF2-40B4-BE49-F238E27FC236}">
                    <a16:creationId xmlns:a16="http://schemas.microsoft.com/office/drawing/2014/main" id="{1BCAB2A9-1EB0-84D9-7327-2A7D4A07E28D}"/>
                  </a:ext>
                </a:extLst>
              </p:cNvPr>
              <p:cNvSpPr/>
              <p:nvPr/>
            </p:nvSpPr>
            <p:spPr>
              <a:xfrm>
                <a:off x="5264030" y="4418516"/>
                <a:ext cx="7668" cy="7660"/>
              </a:xfrm>
              <a:custGeom>
                <a:avLst/>
                <a:gdLst>
                  <a:gd name="connsiteX0" fmla="*/ 3834 w 7668"/>
                  <a:gd name="connsiteY0" fmla="*/ 7661 h 7660"/>
                  <a:gd name="connsiteX1" fmla="*/ 7668 w 7668"/>
                  <a:gd name="connsiteY1" fmla="*/ 3830 h 7660"/>
                  <a:gd name="connsiteX2" fmla="*/ 3834 w 7668"/>
                  <a:gd name="connsiteY2" fmla="*/ 0 h 7660"/>
                  <a:gd name="connsiteX3" fmla="*/ 0 w 7668"/>
                  <a:gd name="connsiteY3" fmla="*/ 3830 h 7660"/>
                  <a:gd name="connsiteX4" fmla="*/ 3834 w 7668"/>
                  <a:gd name="connsiteY4" fmla="*/ 7661 h 7660"/>
                  <a:gd name="connsiteX5" fmla="*/ 3834 w 7668"/>
                  <a:gd name="connsiteY5" fmla="*/ 7661 h 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8" h="7660">
                    <a:moveTo>
                      <a:pt x="3834" y="7661"/>
                    </a:moveTo>
                    <a:cubicBezTo>
                      <a:pt x="5751" y="7661"/>
                      <a:pt x="7668" y="5746"/>
                      <a:pt x="7668" y="3830"/>
                    </a:cubicBezTo>
                    <a:cubicBezTo>
                      <a:pt x="7668" y="1915"/>
                      <a:pt x="5751" y="0"/>
                      <a:pt x="3834" y="0"/>
                    </a:cubicBezTo>
                    <a:cubicBezTo>
                      <a:pt x="1917" y="0"/>
                      <a:pt x="0" y="1915"/>
                      <a:pt x="0" y="3830"/>
                    </a:cubicBezTo>
                    <a:cubicBezTo>
                      <a:pt x="0" y="6384"/>
                      <a:pt x="1917" y="7661"/>
                      <a:pt x="3834" y="7661"/>
                    </a:cubicBezTo>
                    <a:cubicBezTo>
                      <a:pt x="3834" y="7661"/>
                      <a:pt x="3834" y="7661"/>
                      <a:pt x="3834" y="7661"/>
                    </a:cubicBez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Graphic 4">
                <a:extLst>
                  <a:ext uri="{FF2B5EF4-FFF2-40B4-BE49-F238E27FC236}">
                    <a16:creationId xmlns:a16="http://schemas.microsoft.com/office/drawing/2014/main" id="{3DF68E4F-1375-DC80-E1C5-97C2633E8522}"/>
                  </a:ext>
                </a:extLst>
              </p:cNvPr>
              <p:cNvSpPr/>
              <p:nvPr/>
            </p:nvSpPr>
            <p:spPr>
              <a:xfrm>
                <a:off x="5263391" y="4512361"/>
                <a:ext cx="8306" cy="45964"/>
              </a:xfrm>
              <a:custGeom>
                <a:avLst/>
                <a:gdLst>
                  <a:gd name="connsiteX0" fmla="*/ 8307 w 8306"/>
                  <a:gd name="connsiteY0" fmla="*/ 0 h 45964"/>
                  <a:gd name="connsiteX1" fmla="*/ 0 w 8306"/>
                  <a:gd name="connsiteY1" fmla="*/ 0 h 45964"/>
                  <a:gd name="connsiteX2" fmla="*/ 0 w 8306"/>
                  <a:gd name="connsiteY2" fmla="*/ 45965 h 45964"/>
                  <a:gd name="connsiteX3" fmla="*/ 3834 w 8306"/>
                  <a:gd name="connsiteY3" fmla="*/ 45965 h 45964"/>
                  <a:gd name="connsiteX4" fmla="*/ 8307 w 8306"/>
                  <a:gd name="connsiteY4" fmla="*/ 45965 h 45964"/>
                  <a:gd name="connsiteX5" fmla="*/ 8307 w 8306"/>
                  <a:gd name="connsiteY5" fmla="*/ 0 h 4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06" h="45964">
                    <a:moveTo>
                      <a:pt x="8307" y="0"/>
                    </a:moveTo>
                    <a:lnTo>
                      <a:pt x="0" y="0"/>
                    </a:lnTo>
                    <a:lnTo>
                      <a:pt x="0" y="45965"/>
                    </a:lnTo>
                    <a:cubicBezTo>
                      <a:pt x="1278" y="45965"/>
                      <a:pt x="2556" y="45965"/>
                      <a:pt x="3834" y="45965"/>
                    </a:cubicBezTo>
                    <a:cubicBezTo>
                      <a:pt x="5112" y="45965"/>
                      <a:pt x="7029" y="45965"/>
                      <a:pt x="8307" y="45965"/>
                    </a:cubicBezTo>
                    <a:lnTo>
                      <a:pt x="8307" y="0"/>
                    </a:ln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Graphic 4">
                <a:extLst>
                  <a:ext uri="{FF2B5EF4-FFF2-40B4-BE49-F238E27FC236}">
                    <a16:creationId xmlns:a16="http://schemas.microsoft.com/office/drawing/2014/main" id="{23505ECA-8AE3-FAF8-AC2D-D27FEDA6C098}"/>
                  </a:ext>
                </a:extLst>
              </p:cNvPr>
              <p:cNvSpPr/>
              <p:nvPr/>
            </p:nvSpPr>
            <p:spPr>
              <a:xfrm>
                <a:off x="5099169" y="4308712"/>
                <a:ext cx="362309" cy="361971"/>
              </a:xfrm>
              <a:custGeom>
                <a:avLst/>
                <a:gdLst>
                  <a:gd name="connsiteX0" fmla="*/ 181474 w 362309"/>
                  <a:gd name="connsiteY0" fmla="*/ 0 h 361971"/>
                  <a:gd name="connsiteX1" fmla="*/ 0 w 362309"/>
                  <a:gd name="connsiteY1" fmla="*/ 180667 h 361971"/>
                  <a:gd name="connsiteX2" fmla="*/ 180835 w 362309"/>
                  <a:gd name="connsiteY2" fmla="*/ 361972 h 361971"/>
                  <a:gd name="connsiteX3" fmla="*/ 362310 w 362309"/>
                  <a:gd name="connsiteY3" fmla="*/ 181305 h 361971"/>
                  <a:gd name="connsiteX4" fmla="*/ 362310 w 362309"/>
                  <a:gd name="connsiteY4" fmla="*/ 181305 h 361971"/>
                  <a:gd name="connsiteX5" fmla="*/ 181474 w 362309"/>
                  <a:gd name="connsiteY5" fmla="*/ 0 h 361971"/>
                  <a:gd name="connsiteX6" fmla="*/ 181474 w 362309"/>
                  <a:gd name="connsiteY6" fmla="*/ 0 h 361971"/>
                  <a:gd name="connsiteX7" fmla="*/ 286269 w 362309"/>
                  <a:gd name="connsiteY7" fmla="*/ 286002 h 361971"/>
                  <a:gd name="connsiteX8" fmla="*/ 277323 w 362309"/>
                  <a:gd name="connsiteY8" fmla="*/ 286002 h 361971"/>
                  <a:gd name="connsiteX9" fmla="*/ 230677 w 362309"/>
                  <a:gd name="connsiteY9" fmla="*/ 238122 h 361971"/>
                  <a:gd name="connsiteX10" fmla="*/ 98405 w 362309"/>
                  <a:gd name="connsiteY10" fmla="*/ 229823 h 361971"/>
                  <a:gd name="connsiteX11" fmla="*/ 106712 w 362309"/>
                  <a:gd name="connsiteY11" fmla="*/ 97675 h 361971"/>
                  <a:gd name="connsiteX12" fmla="*/ 238984 w 362309"/>
                  <a:gd name="connsiteY12" fmla="*/ 105974 h 361971"/>
                  <a:gd name="connsiteX13" fmla="*/ 239623 w 362309"/>
                  <a:gd name="connsiteY13" fmla="*/ 228546 h 361971"/>
                  <a:gd name="connsiteX14" fmla="*/ 286269 w 362309"/>
                  <a:gd name="connsiteY14" fmla="*/ 276426 h 361971"/>
                  <a:gd name="connsiteX15" fmla="*/ 286269 w 362309"/>
                  <a:gd name="connsiteY15" fmla="*/ 286002 h 361971"/>
                  <a:gd name="connsiteX16" fmla="*/ 286269 w 362309"/>
                  <a:gd name="connsiteY16" fmla="*/ 286002 h 361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2309" h="361971">
                    <a:moveTo>
                      <a:pt x="181474" y="0"/>
                    </a:moveTo>
                    <a:cubicBezTo>
                      <a:pt x="81152" y="0"/>
                      <a:pt x="0" y="81077"/>
                      <a:pt x="0" y="180667"/>
                    </a:cubicBezTo>
                    <a:cubicBezTo>
                      <a:pt x="0" y="280257"/>
                      <a:pt x="81152" y="361972"/>
                      <a:pt x="180835" y="361972"/>
                    </a:cubicBezTo>
                    <a:cubicBezTo>
                      <a:pt x="280518" y="361972"/>
                      <a:pt x="362310" y="280895"/>
                      <a:pt x="362310" y="181305"/>
                    </a:cubicBezTo>
                    <a:cubicBezTo>
                      <a:pt x="362310" y="181305"/>
                      <a:pt x="362310" y="181305"/>
                      <a:pt x="362310" y="181305"/>
                    </a:cubicBezTo>
                    <a:cubicBezTo>
                      <a:pt x="362310" y="81077"/>
                      <a:pt x="281157" y="0"/>
                      <a:pt x="181474" y="0"/>
                    </a:cubicBezTo>
                    <a:cubicBezTo>
                      <a:pt x="181474" y="0"/>
                      <a:pt x="181474" y="0"/>
                      <a:pt x="181474" y="0"/>
                    </a:cubicBezTo>
                    <a:close/>
                    <a:moveTo>
                      <a:pt x="286269" y="286002"/>
                    </a:moveTo>
                    <a:cubicBezTo>
                      <a:pt x="283713" y="288556"/>
                      <a:pt x="279879" y="288556"/>
                      <a:pt x="277323" y="286002"/>
                    </a:cubicBezTo>
                    <a:lnTo>
                      <a:pt x="230677" y="238122"/>
                    </a:lnTo>
                    <a:cubicBezTo>
                      <a:pt x="191698" y="271958"/>
                      <a:pt x="132911" y="268127"/>
                      <a:pt x="98405" y="229823"/>
                    </a:cubicBezTo>
                    <a:cubicBezTo>
                      <a:pt x="64538" y="190881"/>
                      <a:pt x="68372" y="132149"/>
                      <a:pt x="106712" y="97675"/>
                    </a:cubicBezTo>
                    <a:cubicBezTo>
                      <a:pt x="145690" y="63840"/>
                      <a:pt x="204478" y="67670"/>
                      <a:pt x="238984" y="105974"/>
                    </a:cubicBezTo>
                    <a:cubicBezTo>
                      <a:pt x="269655" y="141086"/>
                      <a:pt x="270294" y="193435"/>
                      <a:pt x="239623" y="228546"/>
                    </a:cubicBezTo>
                    <a:lnTo>
                      <a:pt x="286269" y="276426"/>
                    </a:lnTo>
                    <a:cubicBezTo>
                      <a:pt x="288825" y="279618"/>
                      <a:pt x="288825" y="283449"/>
                      <a:pt x="286269" y="286002"/>
                    </a:cubicBezTo>
                    <a:lnTo>
                      <a:pt x="286269" y="286002"/>
                    </a:ln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1D7D3BE-EC35-B9B4-1C0B-333160B924DC}"/>
              </a:ext>
            </a:extLst>
          </p:cNvPr>
          <p:cNvGrpSpPr/>
          <p:nvPr/>
        </p:nvGrpSpPr>
        <p:grpSpPr>
          <a:xfrm>
            <a:off x="6886672" y="3405382"/>
            <a:ext cx="5112893" cy="2454761"/>
            <a:chOff x="6886672" y="3405382"/>
            <a:chExt cx="5112893" cy="245476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6A6FF4-4A03-B448-082E-275C78936F06}"/>
                </a:ext>
              </a:extLst>
            </p:cNvPr>
            <p:cNvSpPr/>
            <p:nvPr/>
          </p:nvSpPr>
          <p:spPr>
            <a:xfrm>
              <a:off x="9477400" y="4689289"/>
              <a:ext cx="2522165" cy="2611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1149220" eaLnBrk="0" fontAlgn="base" hangingPunct="0">
                <a:defRPr/>
              </a:pPr>
              <a:r>
                <a:rPr lang="fr-FR" sz="1697" b="1"/>
                <a:t>Analyse de la Performance</a:t>
              </a:r>
              <a:endParaRPr lang="en-US" sz="1697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12E2F84C-6573-FD2D-938D-9301DB88BFEE}"/>
                </a:ext>
              </a:extLst>
            </p:cNvPr>
            <p:cNvSpPr/>
            <p:nvPr/>
          </p:nvSpPr>
          <p:spPr bwMode="gray">
            <a:xfrm rot="5400000">
              <a:off x="8083315" y="4154108"/>
              <a:ext cx="622063" cy="1743034"/>
            </a:xfrm>
            <a:custGeom>
              <a:avLst/>
              <a:gdLst>
                <a:gd name="connsiteX0" fmla="*/ 1575303 w 1575303"/>
                <a:gd name="connsiteY0" fmla="*/ 1403288 h 1403288"/>
                <a:gd name="connsiteX1" fmla="*/ 1575303 w 1575303"/>
                <a:gd name="connsiteY1" fmla="*/ 0 h 1403288"/>
                <a:gd name="connsiteX2" fmla="*/ 0 w 1575303"/>
                <a:gd name="connsiteY2" fmla="*/ 0 h 140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5303" h="1403288">
                  <a:moveTo>
                    <a:pt x="1575303" y="1403288"/>
                  </a:moveTo>
                  <a:lnTo>
                    <a:pt x="1575303" y="0"/>
                  </a:lnTo>
                  <a:lnTo>
                    <a:pt x="0" y="0"/>
                  </a:lnTo>
                </a:path>
              </a:pathLst>
            </a:custGeom>
            <a:noFill/>
            <a:ln w="12700" algn="ctr">
              <a:solidFill>
                <a:schemeClr val="accent3"/>
              </a:solidFill>
              <a:miter lim="800000"/>
              <a:headEnd/>
              <a:tailEnd type="oval"/>
            </a:ln>
          </p:spPr>
          <p:txBody>
            <a:bodyPr anchor="ctr"/>
            <a:lstStyle/>
            <a:p>
              <a:pPr algn="ctr" defTabSz="1149220" eaLnBrk="0" fontAlgn="base" hangingPunct="0">
                <a:defRPr/>
              </a:pPr>
              <a:endParaRPr lang="en-US" sz="1225">
                <a:solidFill>
                  <a:srgbClr val="75787B"/>
                </a:solidFill>
              </a:endParaRPr>
            </a:p>
          </p:txBody>
        </p:sp>
        <p:sp>
          <p:nvSpPr>
            <p:cNvPr id="30" name="Oval 155">
              <a:extLst>
                <a:ext uri="{FF2B5EF4-FFF2-40B4-BE49-F238E27FC236}">
                  <a16:creationId xmlns:a16="http://schemas.microsoft.com/office/drawing/2014/main" id="{B2F765EC-5BBB-7884-B23F-9076624C4864}"/>
                </a:ext>
              </a:extLst>
            </p:cNvPr>
            <p:cNvSpPr/>
            <p:nvPr/>
          </p:nvSpPr>
          <p:spPr bwMode="auto">
            <a:xfrm rot="18900000">
              <a:off x="6886672" y="3405382"/>
              <a:ext cx="1313411" cy="2454761"/>
            </a:xfrm>
            <a:custGeom>
              <a:avLst/>
              <a:gdLst/>
              <a:ahLst/>
              <a:cxnLst/>
              <a:rect l="l" t="t" r="r" b="b"/>
              <a:pathLst>
                <a:path w="1224136" h="2290176">
                  <a:moveTo>
                    <a:pt x="764820" y="63272"/>
                  </a:moveTo>
                  <a:cubicBezTo>
                    <a:pt x="803913" y="102365"/>
                    <a:pt x="828092" y="156370"/>
                    <a:pt x="828092" y="216024"/>
                  </a:cubicBezTo>
                  <a:cubicBezTo>
                    <a:pt x="828092" y="299408"/>
                    <a:pt x="780849" y="371757"/>
                    <a:pt x="711217" y="406896"/>
                  </a:cubicBezTo>
                  <a:cubicBezTo>
                    <a:pt x="691917" y="450664"/>
                    <a:pt x="710518" y="496020"/>
                    <a:pt x="737803" y="533020"/>
                  </a:cubicBezTo>
                  <a:lnTo>
                    <a:pt x="1224136" y="533020"/>
                  </a:lnTo>
                  <a:lnTo>
                    <a:pt x="1224136" y="1022318"/>
                  </a:lnTo>
                  <a:cubicBezTo>
                    <a:pt x="1188700" y="1048297"/>
                    <a:pt x="1145539" y="1064335"/>
                    <a:pt x="1103821" y="1045938"/>
                  </a:cubicBezTo>
                  <a:cubicBezTo>
                    <a:pt x="1068682" y="976306"/>
                    <a:pt x="996333" y="929063"/>
                    <a:pt x="912949" y="929063"/>
                  </a:cubicBezTo>
                  <a:cubicBezTo>
                    <a:pt x="793642" y="929063"/>
                    <a:pt x="696925" y="1025780"/>
                    <a:pt x="696925" y="1145087"/>
                  </a:cubicBezTo>
                  <a:cubicBezTo>
                    <a:pt x="696925" y="1204741"/>
                    <a:pt x="721104" y="1258746"/>
                    <a:pt x="760197" y="1297839"/>
                  </a:cubicBezTo>
                  <a:cubicBezTo>
                    <a:pt x="799289" y="1336932"/>
                    <a:pt x="853295" y="1361111"/>
                    <a:pt x="912949" y="1361111"/>
                  </a:cubicBezTo>
                  <a:cubicBezTo>
                    <a:pt x="994409" y="1361111"/>
                    <a:pt x="1065338" y="1316024"/>
                    <a:pt x="1101260" y="1248954"/>
                  </a:cubicBezTo>
                  <a:cubicBezTo>
                    <a:pt x="1145167" y="1227474"/>
                    <a:pt x="1184385" y="1241254"/>
                    <a:pt x="1224136" y="1268071"/>
                  </a:cubicBezTo>
                  <a:lnTo>
                    <a:pt x="1224136" y="1757156"/>
                  </a:lnTo>
                  <a:lnTo>
                    <a:pt x="737830" y="1757156"/>
                  </a:lnTo>
                  <a:cubicBezTo>
                    <a:pt x="709520" y="1799264"/>
                    <a:pt x="693507" y="1839997"/>
                    <a:pt x="715935" y="1885841"/>
                  </a:cubicBezTo>
                  <a:cubicBezTo>
                    <a:pt x="783004" y="1921763"/>
                    <a:pt x="828092" y="1992692"/>
                    <a:pt x="828092" y="2074152"/>
                  </a:cubicBezTo>
                  <a:cubicBezTo>
                    <a:pt x="828092" y="2133806"/>
                    <a:pt x="803913" y="2187812"/>
                    <a:pt x="764820" y="2226904"/>
                  </a:cubicBezTo>
                  <a:cubicBezTo>
                    <a:pt x="725727" y="2265997"/>
                    <a:pt x="671722" y="2290176"/>
                    <a:pt x="612068" y="2290176"/>
                  </a:cubicBezTo>
                  <a:cubicBezTo>
                    <a:pt x="492761" y="2290176"/>
                    <a:pt x="396044" y="2193459"/>
                    <a:pt x="396044" y="2074152"/>
                  </a:cubicBezTo>
                  <a:cubicBezTo>
                    <a:pt x="396044" y="1990768"/>
                    <a:pt x="443287" y="1918419"/>
                    <a:pt x="512919" y="1883280"/>
                  </a:cubicBezTo>
                  <a:cubicBezTo>
                    <a:pt x="532219" y="1839512"/>
                    <a:pt x="513618" y="1794157"/>
                    <a:pt x="486333" y="1757156"/>
                  </a:cubicBezTo>
                  <a:lnTo>
                    <a:pt x="0" y="1757156"/>
                  </a:lnTo>
                  <a:lnTo>
                    <a:pt x="0" y="1271295"/>
                  </a:lnTo>
                  <a:cubicBezTo>
                    <a:pt x="37251" y="1243817"/>
                    <a:pt x="82955" y="1224793"/>
                    <a:pt x="127049" y="1244237"/>
                  </a:cubicBezTo>
                  <a:cubicBezTo>
                    <a:pt x="162188" y="1313869"/>
                    <a:pt x="234537" y="1361112"/>
                    <a:pt x="317921" y="1361112"/>
                  </a:cubicBezTo>
                  <a:cubicBezTo>
                    <a:pt x="437228" y="1361112"/>
                    <a:pt x="533945" y="1264395"/>
                    <a:pt x="533945" y="1145088"/>
                  </a:cubicBezTo>
                  <a:cubicBezTo>
                    <a:pt x="533945" y="1085434"/>
                    <a:pt x="509766" y="1031429"/>
                    <a:pt x="470673" y="992336"/>
                  </a:cubicBezTo>
                  <a:cubicBezTo>
                    <a:pt x="431581" y="953243"/>
                    <a:pt x="377575" y="929064"/>
                    <a:pt x="317921" y="929064"/>
                  </a:cubicBezTo>
                  <a:cubicBezTo>
                    <a:pt x="236461" y="929064"/>
                    <a:pt x="165532" y="974152"/>
                    <a:pt x="129610" y="1041221"/>
                  </a:cubicBezTo>
                  <a:cubicBezTo>
                    <a:pt x="83460" y="1063799"/>
                    <a:pt x="42490" y="1047421"/>
                    <a:pt x="0" y="1018884"/>
                  </a:cubicBezTo>
                  <a:lnTo>
                    <a:pt x="0" y="533020"/>
                  </a:lnTo>
                  <a:lnTo>
                    <a:pt x="486306" y="533020"/>
                  </a:lnTo>
                  <a:cubicBezTo>
                    <a:pt x="514616" y="490912"/>
                    <a:pt x="530629" y="450179"/>
                    <a:pt x="508201" y="404335"/>
                  </a:cubicBezTo>
                  <a:cubicBezTo>
                    <a:pt x="441132" y="368413"/>
                    <a:pt x="396044" y="297484"/>
                    <a:pt x="396044" y="216024"/>
                  </a:cubicBezTo>
                  <a:cubicBezTo>
                    <a:pt x="396044" y="156370"/>
                    <a:pt x="420223" y="102364"/>
                    <a:pt x="459316" y="63272"/>
                  </a:cubicBezTo>
                  <a:cubicBezTo>
                    <a:pt x="498409" y="24179"/>
                    <a:pt x="552414" y="0"/>
                    <a:pt x="612068" y="0"/>
                  </a:cubicBezTo>
                  <a:cubicBezTo>
                    <a:pt x="671722" y="0"/>
                    <a:pt x="725728" y="24180"/>
                    <a:pt x="764820" y="6327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6200" bIns="86200" anchor="ctr"/>
            <a:lstStyle/>
            <a:p>
              <a:pPr algn="ctr" defTabSz="1149220" eaLnBrk="0" fontAlgn="base" hangingPunct="0">
                <a:defRPr/>
              </a:pPr>
              <a:endParaRPr lang="en-US" sz="1225">
                <a:solidFill>
                  <a:srgbClr val="44546A"/>
                </a:solidFill>
              </a:endParaRPr>
            </a:p>
          </p:txBody>
        </p:sp>
        <p:grpSp>
          <p:nvGrpSpPr>
            <p:cNvPr id="31" name="Graphic 4">
              <a:extLst>
                <a:ext uri="{FF2B5EF4-FFF2-40B4-BE49-F238E27FC236}">
                  <a16:creationId xmlns:a16="http://schemas.microsoft.com/office/drawing/2014/main" id="{B433E02A-7B0A-CF2E-81CC-DE2F3677BC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65406" y="4442270"/>
              <a:ext cx="362309" cy="361971"/>
              <a:chOff x="905454" y="4793256"/>
              <a:chExt cx="362309" cy="361971"/>
            </a:xfrm>
            <a:solidFill>
              <a:srgbClr val="43B02A"/>
            </a:solidFill>
          </p:grpSpPr>
          <p:sp>
            <p:nvSpPr>
              <p:cNvPr id="32" name="Graphic 4">
                <a:extLst>
                  <a:ext uri="{FF2B5EF4-FFF2-40B4-BE49-F238E27FC236}">
                    <a16:creationId xmlns:a16="http://schemas.microsoft.com/office/drawing/2014/main" id="{DBC850CA-AB4F-EC16-93E1-73C51EA64AFE}"/>
                  </a:ext>
                </a:extLst>
              </p:cNvPr>
              <p:cNvSpPr/>
              <p:nvPr/>
            </p:nvSpPr>
            <p:spPr>
              <a:xfrm>
                <a:off x="1023028" y="4919021"/>
                <a:ext cx="118852" cy="118741"/>
              </a:xfrm>
              <a:custGeom>
                <a:avLst/>
                <a:gdLst>
                  <a:gd name="connsiteX0" fmla="*/ 59426 w 118852"/>
                  <a:gd name="connsiteY0" fmla="*/ 0 h 118741"/>
                  <a:gd name="connsiteX1" fmla="*/ 0 w 118852"/>
                  <a:gd name="connsiteY1" fmla="*/ 59371 h 118741"/>
                  <a:gd name="connsiteX2" fmla="*/ 59426 w 118852"/>
                  <a:gd name="connsiteY2" fmla="*/ 118742 h 118741"/>
                  <a:gd name="connsiteX3" fmla="*/ 118853 w 118852"/>
                  <a:gd name="connsiteY3" fmla="*/ 59371 h 118741"/>
                  <a:gd name="connsiteX4" fmla="*/ 105434 w 118852"/>
                  <a:gd name="connsiteY4" fmla="*/ 22344 h 118741"/>
                  <a:gd name="connsiteX5" fmla="*/ 91376 w 118852"/>
                  <a:gd name="connsiteY5" fmla="*/ 36388 h 118741"/>
                  <a:gd name="connsiteX6" fmla="*/ 82430 w 118852"/>
                  <a:gd name="connsiteY6" fmla="*/ 91291 h 118741"/>
                  <a:gd name="connsiteX7" fmla="*/ 27477 w 118852"/>
                  <a:gd name="connsiteY7" fmla="*/ 82353 h 118741"/>
                  <a:gd name="connsiteX8" fmla="*/ 36423 w 118852"/>
                  <a:gd name="connsiteY8" fmla="*/ 27451 h 118741"/>
                  <a:gd name="connsiteX9" fmla="*/ 82430 w 118852"/>
                  <a:gd name="connsiteY9" fmla="*/ 27451 h 118741"/>
                  <a:gd name="connsiteX10" fmla="*/ 96488 w 118852"/>
                  <a:gd name="connsiteY10" fmla="*/ 13406 h 118741"/>
                  <a:gd name="connsiteX11" fmla="*/ 59426 w 118852"/>
                  <a:gd name="connsiteY11" fmla="*/ 0 h 118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8852" h="118741">
                    <a:moveTo>
                      <a:pt x="59426" y="0"/>
                    </a:moveTo>
                    <a:cubicBezTo>
                      <a:pt x="26838" y="0"/>
                      <a:pt x="0" y="26174"/>
                      <a:pt x="0" y="59371"/>
                    </a:cubicBezTo>
                    <a:cubicBezTo>
                      <a:pt x="0" y="91929"/>
                      <a:pt x="26199" y="118742"/>
                      <a:pt x="59426" y="118742"/>
                    </a:cubicBezTo>
                    <a:cubicBezTo>
                      <a:pt x="92015" y="118742"/>
                      <a:pt x="118853" y="92568"/>
                      <a:pt x="118853" y="59371"/>
                    </a:cubicBezTo>
                    <a:cubicBezTo>
                      <a:pt x="118853" y="45964"/>
                      <a:pt x="114380" y="32558"/>
                      <a:pt x="105434" y="22344"/>
                    </a:cubicBezTo>
                    <a:lnTo>
                      <a:pt x="91376" y="36388"/>
                    </a:lnTo>
                    <a:cubicBezTo>
                      <a:pt x="104156" y="54264"/>
                      <a:pt x="100322" y="78523"/>
                      <a:pt x="82430" y="91291"/>
                    </a:cubicBezTo>
                    <a:cubicBezTo>
                      <a:pt x="64538" y="104059"/>
                      <a:pt x="40257" y="100228"/>
                      <a:pt x="27477" y="82353"/>
                    </a:cubicBezTo>
                    <a:cubicBezTo>
                      <a:pt x="14697" y="64478"/>
                      <a:pt x="18531" y="40219"/>
                      <a:pt x="36423" y="27451"/>
                    </a:cubicBezTo>
                    <a:cubicBezTo>
                      <a:pt x="50480" y="17236"/>
                      <a:pt x="69011" y="17236"/>
                      <a:pt x="82430" y="27451"/>
                    </a:cubicBezTo>
                    <a:lnTo>
                      <a:pt x="96488" y="13406"/>
                    </a:lnTo>
                    <a:cubicBezTo>
                      <a:pt x="86264" y="4468"/>
                      <a:pt x="72845" y="0"/>
                      <a:pt x="59426" y="0"/>
                    </a:cubicBez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Graphic 4">
                <a:extLst>
                  <a:ext uri="{FF2B5EF4-FFF2-40B4-BE49-F238E27FC236}">
                    <a16:creationId xmlns:a16="http://schemas.microsoft.com/office/drawing/2014/main" id="{9C6B8C42-3C56-0BE0-DCB8-E5D9E40F1379}"/>
                  </a:ext>
                </a:extLst>
              </p:cNvPr>
              <p:cNvSpPr/>
              <p:nvPr/>
            </p:nvSpPr>
            <p:spPr>
              <a:xfrm>
                <a:off x="1055664" y="4951626"/>
                <a:ext cx="52989" cy="52893"/>
              </a:xfrm>
              <a:custGeom>
                <a:avLst/>
                <a:gdLst>
                  <a:gd name="connsiteX0" fmla="*/ 26791 w 52989"/>
                  <a:gd name="connsiteY0" fmla="*/ 32511 h 52893"/>
                  <a:gd name="connsiteX1" fmla="*/ 20401 w 52989"/>
                  <a:gd name="connsiteY1" fmla="*/ 26127 h 52893"/>
                  <a:gd name="connsiteX2" fmla="*/ 22318 w 52989"/>
                  <a:gd name="connsiteY2" fmla="*/ 21659 h 52893"/>
                  <a:gd name="connsiteX3" fmla="*/ 40210 w 52989"/>
                  <a:gd name="connsiteY3" fmla="*/ 3783 h 52893"/>
                  <a:gd name="connsiteX4" fmla="*/ 3787 w 52989"/>
                  <a:gd name="connsiteY4" fmla="*/ 12721 h 52893"/>
                  <a:gd name="connsiteX5" fmla="*/ 12733 w 52989"/>
                  <a:gd name="connsiteY5" fmla="*/ 49110 h 52893"/>
                  <a:gd name="connsiteX6" fmla="*/ 49155 w 52989"/>
                  <a:gd name="connsiteY6" fmla="*/ 40172 h 52893"/>
                  <a:gd name="connsiteX7" fmla="*/ 49155 w 52989"/>
                  <a:gd name="connsiteY7" fmla="*/ 12721 h 52893"/>
                  <a:gd name="connsiteX8" fmla="*/ 31264 w 52989"/>
                  <a:gd name="connsiteY8" fmla="*/ 30596 h 52893"/>
                  <a:gd name="connsiteX9" fmla="*/ 26791 w 52989"/>
                  <a:gd name="connsiteY9" fmla="*/ 32511 h 5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989" h="52893">
                    <a:moveTo>
                      <a:pt x="26791" y="32511"/>
                    </a:moveTo>
                    <a:cubicBezTo>
                      <a:pt x="22957" y="32511"/>
                      <a:pt x="20401" y="29958"/>
                      <a:pt x="20401" y="26127"/>
                    </a:cubicBezTo>
                    <a:cubicBezTo>
                      <a:pt x="20401" y="24212"/>
                      <a:pt x="21040" y="22935"/>
                      <a:pt x="22318" y="21659"/>
                    </a:cubicBezTo>
                    <a:lnTo>
                      <a:pt x="40210" y="3783"/>
                    </a:lnTo>
                    <a:cubicBezTo>
                      <a:pt x="27430" y="-3877"/>
                      <a:pt x="11455" y="591"/>
                      <a:pt x="3787" y="12721"/>
                    </a:cubicBezTo>
                    <a:cubicBezTo>
                      <a:pt x="-3881" y="24851"/>
                      <a:pt x="592" y="41449"/>
                      <a:pt x="12733" y="49110"/>
                    </a:cubicBezTo>
                    <a:cubicBezTo>
                      <a:pt x="25513" y="56771"/>
                      <a:pt x="41488" y="52302"/>
                      <a:pt x="49155" y="40172"/>
                    </a:cubicBezTo>
                    <a:cubicBezTo>
                      <a:pt x="54267" y="31873"/>
                      <a:pt x="54267" y="21020"/>
                      <a:pt x="49155" y="12721"/>
                    </a:cubicBezTo>
                    <a:lnTo>
                      <a:pt x="31264" y="30596"/>
                    </a:lnTo>
                    <a:cubicBezTo>
                      <a:pt x="29986" y="31873"/>
                      <a:pt x="28708" y="32511"/>
                      <a:pt x="26791" y="32511"/>
                    </a:cubicBez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Graphic 4">
                <a:extLst>
                  <a:ext uri="{FF2B5EF4-FFF2-40B4-BE49-F238E27FC236}">
                    <a16:creationId xmlns:a16="http://schemas.microsoft.com/office/drawing/2014/main" id="{73235B54-D68A-A6A1-6092-4C34CE702996}"/>
                  </a:ext>
                </a:extLst>
              </p:cNvPr>
              <p:cNvSpPr/>
              <p:nvPr/>
            </p:nvSpPr>
            <p:spPr>
              <a:xfrm>
                <a:off x="990865" y="4886249"/>
                <a:ext cx="183764" cy="183647"/>
              </a:xfrm>
              <a:custGeom>
                <a:avLst/>
                <a:gdLst>
                  <a:gd name="connsiteX0" fmla="*/ 163796 w 183764"/>
                  <a:gd name="connsiteY0" fmla="*/ 91504 h 183647"/>
                  <a:gd name="connsiteX1" fmla="*/ 91590 w 183764"/>
                  <a:gd name="connsiteY1" fmla="*/ 163644 h 183647"/>
                  <a:gd name="connsiteX2" fmla="*/ 19384 w 183764"/>
                  <a:gd name="connsiteY2" fmla="*/ 91504 h 183647"/>
                  <a:gd name="connsiteX3" fmla="*/ 91590 w 183764"/>
                  <a:gd name="connsiteY3" fmla="*/ 19365 h 183647"/>
                  <a:gd name="connsiteX4" fmla="*/ 138236 w 183764"/>
                  <a:gd name="connsiteY4" fmla="*/ 36602 h 183647"/>
                  <a:gd name="connsiteX5" fmla="*/ 152294 w 183764"/>
                  <a:gd name="connsiteY5" fmla="*/ 22557 h 183647"/>
                  <a:gd name="connsiteX6" fmla="*/ 22579 w 183764"/>
                  <a:gd name="connsiteY6" fmla="*/ 31495 h 183647"/>
                  <a:gd name="connsiteX7" fmla="*/ 31524 w 183764"/>
                  <a:gd name="connsiteY7" fmla="*/ 161090 h 183647"/>
                  <a:gd name="connsiteX8" fmla="*/ 161240 w 183764"/>
                  <a:gd name="connsiteY8" fmla="*/ 152152 h 183647"/>
                  <a:gd name="connsiteX9" fmla="*/ 161240 w 183764"/>
                  <a:gd name="connsiteY9" fmla="*/ 31495 h 183647"/>
                  <a:gd name="connsiteX10" fmla="*/ 146543 w 183764"/>
                  <a:gd name="connsiteY10" fmla="*/ 45540 h 183647"/>
                  <a:gd name="connsiteX11" fmla="*/ 163796 w 183764"/>
                  <a:gd name="connsiteY11" fmla="*/ 91504 h 18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764" h="183647">
                    <a:moveTo>
                      <a:pt x="163796" y="91504"/>
                    </a:moveTo>
                    <a:cubicBezTo>
                      <a:pt x="163796" y="131085"/>
                      <a:pt x="131207" y="163644"/>
                      <a:pt x="91590" y="163644"/>
                    </a:cubicBezTo>
                    <a:cubicBezTo>
                      <a:pt x="51972" y="163644"/>
                      <a:pt x="19384" y="131085"/>
                      <a:pt x="19384" y="91504"/>
                    </a:cubicBezTo>
                    <a:cubicBezTo>
                      <a:pt x="19384" y="51924"/>
                      <a:pt x="51972" y="19365"/>
                      <a:pt x="91590" y="19365"/>
                    </a:cubicBezTo>
                    <a:cubicBezTo>
                      <a:pt x="108843" y="19365"/>
                      <a:pt x="125456" y="25111"/>
                      <a:pt x="138236" y="36602"/>
                    </a:cubicBezTo>
                    <a:lnTo>
                      <a:pt x="152294" y="22557"/>
                    </a:lnTo>
                    <a:cubicBezTo>
                      <a:pt x="113955" y="-10639"/>
                      <a:pt x="55806" y="-6809"/>
                      <a:pt x="22579" y="31495"/>
                    </a:cubicBezTo>
                    <a:cubicBezTo>
                      <a:pt x="-10649" y="69799"/>
                      <a:pt x="-6815" y="127893"/>
                      <a:pt x="31524" y="161090"/>
                    </a:cubicBezTo>
                    <a:cubicBezTo>
                      <a:pt x="69864" y="194287"/>
                      <a:pt x="128013" y="190456"/>
                      <a:pt x="161240" y="152152"/>
                    </a:cubicBezTo>
                    <a:cubicBezTo>
                      <a:pt x="191273" y="117679"/>
                      <a:pt x="191273" y="65968"/>
                      <a:pt x="161240" y="31495"/>
                    </a:cubicBezTo>
                    <a:lnTo>
                      <a:pt x="146543" y="45540"/>
                    </a:lnTo>
                    <a:cubicBezTo>
                      <a:pt x="157406" y="58308"/>
                      <a:pt x="163796" y="74906"/>
                      <a:pt x="163796" y="91504"/>
                    </a:cubicBez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Graphic 4">
                <a:extLst>
                  <a:ext uri="{FF2B5EF4-FFF2-40B4-BE49-F238E27FC236}">
                    <a16:creationId xmlns:a16="http://schemas.microsoft.com/office/drawing/2014/main" id="{82018217-8B7E-0C30-25D5-FFDCAB371B9D}"/>
                  </a:ext>
                </a:extLst>
              </p:cNvPr>
              <p:cNvSpPr/>
              <p:nvPr/>
            </p:nvSpPr>
            <p:spPr>
              <a:xfrm>
                <a:off x="905454" y="4793256"/>
                <a:ext cx="362309" cy="361971"/>
              </a:xfrm>
              <a:custGeom>
                <a:avLst/>
                <a:gdLst>
                  <a:gd name="connsiteX0" fmla="*/ 180835 w 362309"/>
                  <a:gd name="connsiteY0" fmla="*/ 0 h 361971"/>
                  <a:gd name="connsiteX1" fmla="*/ 0 w 362309"/>
                  <a:gd name="connsiteY1" fmla="*/ 180667 h 361971"/>
                  <a:gd name="connsiteX2" fmla="*/ 180835 w 362309"/>
                  <a:gd name="connsiteY2" fmla="*/ 361972 h 361971"/>
                  <a:gd name="connsiteX3" fmla="*/ 362309 w 362309"/>
                  <a:gd name="connsiteY3" fmla="*/ 180667 h 361971"/>
                  <a:gd name="connsiteX4" fmla="*/ 362309 w 362309"/>
                  <a:gd name="connsiteY4" fmla="*/ 180667 h 361971"/>
                  <a:gd name="connsiteX5" fmla="*/ 180835 w 362309"/>
                  <a:gd name="connsiteY5" fmla="*/ 0 h 361971"/>
                  <a:gd name="connsiteX6" fmla="*/ 283074 w 362309"/>
                  <a:gd name="connsiteY6" fmla="*/ 109166 h 361971"/>
                  <a:gd name="connsiteX7" fmla="*/ 261348 w 362309"/>
                  <a:gd name="connsiteY7" fmla="*/ 109166 h 361971"/>
                  <a:gd name="connsiteX8" fmla="*/ 254959 w 362309"/>
                  <a:gd name="connsiteY8" fmla="*/ 115550 h 361971"/>
                  <a:gd name="connsiteX9" fmla="*/ 246652 w 362309"/>
                  <a:gd name="connsiteY9" fmla="*/ 262382 h 361971"/>
                  <a:gd name="connsiteX10" fmla="*/ 263265 w 362309"/>
                  <a:gd name="connsiteY10" fmla="*/ 278341 h 361971"/>
                  <a:gd name="connsiteX11" fmla="*/ 263265 w 362309"/>
                  <a:gd name="connsiteY11" fmla="*/ 287279 h 361971"/>
                  <a:gd name="connsiteX12" fmla="*/ 263265 w 362309"/>
                  <a:gd name="connsiteY12" fmla="*/ 287279 h 361971"/>
                  <a:gd name="connsiteX13" fmla="*/ 254320 w 362309"/>
                  <a:gd name="connsiteY13" fmla="*/ 287279 h 361971"/>
                  <a:gd name="connsiteX14" fmla="*/ 254320 w 362309"/>
                  <a:gd name="connsiteY14" fmla="*/ 287279 h 361971"/>
                  <a:gd name="connsiteX15" fmla="*/ 238984 w 362309"/>
                  <a:gd name="connsiteY15" fmla="*/ 270681 h 361971"/>
                  <a:gd name="connsiteX16" fmla="*/ 238345 w 362309"/>
                  <a:gd name="connsiteY16" fmla="*/ 269404 h 361971"/>
                  <a:gd name="connsiteX17" fmla="*/ 117575 w 362309"/>
                  <a:gd name="connsiteY17" fmla="*/ 269404 h 361971"/>
                  <a:gd name="connsiteX18" fmla="*/ 116936 w 362309"/>
                  <a:gd name="connsiteY18" fmla="*/ 270681 h 361971"/>
                  <a:gd name="connsiteX19" fmla="*/ 100322 w 362309"/>
                  <a:gd name="connsiteY19" fmla="*/ 287279 h 361971"/>
                  <a:gd name="connsiteX20" fmla="*/ 95849 w 362309"/>
                  <a:gd name="connsiteY20" fmla="*/ 289194 h 361971"/>
                  <a:gd name="connsiteX21" fmla="*/ 91376 w 362309"/>
                  <a:gd name="connsiteY21" fmla="*/ 287279 h 361971"/>
                  <a:gd name="connsiteX22" fmla="*/ 91376 w 362309"/>
                  <a:gd name="connsiteY22" fmla="*/ 278341 h 361971"/>
                  <a:gd name="connsiteX23" fmla="*/ 91376 w 362309"/>
                  <a:gd name="connsiteY23" fmla="*/ 278341 h 361971"/>
                  <a:gd name="connsiteX24" fmla="*/ 107990 w 362309"/>
                  <a:gd name="connsiteY24" fmla="*/ 262382 h 361971"/>
                  <a:gd name="connsiteX25" fmla="*/ 100961 w 362309"/>
                  <a:gd name="connsiteY25" fmla="*/ 114912 h 361971"/>
                  <a:gd name="connsiteX26" fmla="*/ 247291 w 362309"/>
                  <a:gd name="connsiteY26" fmla="*/ 106613 h 361971"/>
                  <a:gd name="connsiteX27" fmla="*/ 253680 w 362309"/>
                  <a:gd name="connsiteY27" fmla="*/ 100229 h 361971"/>
                  <a:gd name="connsiteX28" fmla="*/ 253680 w 362309"/>
                  <a:gd name="connsiteY28" fmla="*/ 78523 h 361971"/>
                  <a:gd name="connsiteX29" fmla="*/ 260070 w 362309"/>
                  <a:gd name="connsiteY29" fmla="*/ 72139 h 361971"/>
                  <a:gd name="connsiteX30" fmla="*/ 266460 w 362309"/>
                  <a:gd name="connsiteY30" fmla="*/ 78523 h 361971"/>
                  <a:gd name="connsiteX31" fmla="*/ 266460 w 362309"/>
                  <a:gd name="connsiteY31" fmla="*/ 96398 h 361971"/>
                  <a:gd name="connsiteX32" fmla="*/ 284991 w 362309"/>
                  <a:gd name="connsiteY32" fmla="*/ 96398 h 361971"/>
                  <a:gd name="connsiteX33" fmla="*/ 291381 w 362309"/>
                  <a:gd name="connsiteY33" fmla="*/ 102782 h 361971"/>
                  <a:gd name="connsiteX34" fmla="*/ 284991 w 362309"/>
                  <a:gd name="connsiteY34" fmla="*/ 109166 h 361971"/>
                  <a:gd name="connsiteX35" fmla="*/ 283074 w 362309"/>
                  <a:gd name="connsiteY35" fmla="*/ 109166 h 361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2309" h="361971">
                    <a:moveTo>
                      <a:pt x="180835" y="0"/>
                    </a:moveTo>
                    <a:cubicBezTo>
                      <a:pt x="80513" y="0"/>
                      <a:pt x="0" y="81077"/>
                      <a:pt x="0" y="180667"/>
                    </a:cubicBezTo>
                    <a:cubicBezTo>
                      <a:pt x="0" y="280895"/>
                      <a:pt x="81152" y="361972"/>
                      <a:pt x="180835" y="361972"/>
                    </a:cubicBezTo>
                    <a:cubicBezTo>
                      <a:pt x="280518" y="361972"/>
                      <a:pt x="362309" y="280895"/>
                      <a:pt x="362309" y="180667"/>
                    </a:cubicBezTo>
                    <a:cubicBezTo>
                      <a:pt x="362309" y="180667"/>
                      <a:pt x="362309" y="180667"/>
                      <a:pt x="362309" y="180667"/>
                    </a:cubicBezTo>
                    <a:cubicBezTo>
                      <a:pt x="361670" y="80438"/>
                      <a:pt x="281157" y="0"/>
                      <a:pt x="180835" y="0"/>
                    </a:cubicBezTo>
                    <a:close/>
                    <a:moveTo>
                      <a:pt x="283074" y="109166"/>
                    </a:moveTo>
                    <a:lnTo>
                      <a:pt x="261348" y="109166"/>
                    </a:lnTo>
                    <a:lnTo>
                      <a:pt x="254959" y="115550"/>
                    </a:lnTo>
                    <a:cubicBezTo>
                      <a:pt x="293298" y="158323"/>
                      <a:pt x="289464" y="224078"/>
                      <a:pt x="246652" y="262382"/>
                    </a:cubicBezTo>
                    <a:lnTo>
                      <a:pt x="263265" y="278341"/>
                    </a:lnTo>
                    <a:cubicBezTo>
                      <a:pt x="265821" y="280895"/>
                      <a:pt x="265821" y="284725"/>
                      <a:pt x="263265" y="287279"/>
                    </a:cubicBezTo>
                    <a:cubicBezTo>
                      <a:pt x="263265" y="287279"/>
                      <a:pt x="263265" y="287279"/>
                      <a:pt x="263265" y="287279"/>
                    </a:cubicBezTo>
                    <a:cubicBezTo>
                      <a:pt x="260709" y="289833"/>
                      <a:pt x="256875" y="289833"/>
                      <a:pt x="254320" y="287279"/>
                    </a:cubicBezTo>
                    <a:cubicBezTo>
                      <a:pt x="254320" y="287279"/>
                      <a:pt x="254320" y="287279"/>
                      <a:pt x="254320" y="287279"/>
                    </a:cubicBezTo>
                    <a:lnTo>
                      <a:pt x="238984" y="270681"/>
                    </a:lnTo>
                    <a:cubicBezTo>
                      <a:pt x="238984" y="270681"/>
                      <a:pt x="238345" y="270042"/>
                      <a:pt x="238345" y="269404"/>
                    </a:cubicBezTo>
                    <a:cubicBezTo>
                      <a:pt x="202561" y="294940"/>
                      <a:pt x="153998" y="294940"/>
                      <a:pt x="117575" y="269404"/>
                    </a:cubicBezTo>
                    <a:cubicBezTo>
                      <a:pt x="117575" y="270042"/>
                      <a:pt x="116936" y="270042"/>
                      <a:pt x="116936" y="270681"/>
                    </a:cubicBezTo>
                    <a:lnTo>
                      <a:pt x="100322" y="287279"/>
                    </a:lnTo>
                    <a:cubicBezTo>
                      <a:pt x="99044" y="288556"/>
                      <a:pt x="97766" y="289194"/>
                      <a:pt x="95849" y="289194"/>
                    </a:cubicBezTo>
                    <a:cubicBezTo>
                      <a:pt x="93932" y="289194"/>
                      <a:pt x="92654" y="288556"/>
                      <a:pt x="91376" y="287279"/>
                    </a:cubicBezTo>
                    <a:cubicBezTo>
                      <a:pt x="88820" y="284725"/>
                      <a:pt x="88820" y="280895"/>
                      <a:pt x="91376" y="278341"/>
                    </a:cubicBezTo>
                    <a:cubicBezTo>
                      <a:pt x="91376" y="278341"/>
                      <a:pt x="91376" y="278341"/>
                      <a:pt x="91376" y="278341"/>
                    </a:cubicBezTo>
                    <a:lnTo>
                      <a:pt x="107990" y="262382"/>
                    </a:lnTo>
                    <a:cubicBezTo>
                      <a:pt x="65177" y="223439"/>
                      <a:pt x="62621" y="157684"/>
                      <a:pt x="100961" y="114912"/>
                    </a:cubicBezTo>
                    <a:cubicBezTo>
                      <a:pt x="139301" y="72777"/>
                      <a:pt x="204478" y="69585"/>
                      <a:pt x="247291" y="106613"/>
                    </a:cubicBezTo>
                    <a:lnTo>
                      <a:pt x="253680" y="100229"/>
                    </a:lnTo>
                    <a:lnTo>
                      <a:pt x="253680" y="78523"/>
                    </a:lnTo>
                    <a:cubicBezTo>
                      <a:pt x="253680" y="74693"/>
                      <a:pt x="256237" y="72139"/>
                      <a:pt x="260070" y="72139"/>
                    </a:cubicBezTo>
                    <a:cubicBezTo>
                      <a:pt x="263904" y="72139"/>
                      <a:pt x="266460" y="74693"/>
                      <a:pt x="266460" y="78523"/>
                    </a:cubicBezTo>
                    <a:lnTo>
                      <a:pt x="266460" y="96398"/>
                    </a:lnTo>
                    <a:lnTo>
                      <a:pt x="284991" y="96398"/>
                    </a:lnTo>
                    <a:cubicBezTo>
                      <a:pt x="288825" y="96398"/>
                      <a:pt x="291381" y="98952"/>
                      <a:pt x="291381" y="102782"/>
                    </a:cubicBezTo>
                    <a:cubicBezTo>
                      <a:pt x="291381" y="106613"/>
                      <a:pt x="288825" y="109166"/>
                      <a:pt x="284991" y="109166"/>
                    </a:cubicBezTo>
                    <a:lnTo>
                      <a:pt x="283074" y="109166"/>
                    </a:lnTo>
                    <a:close/>
                  </a:path>
                </a:pathLst>
              </a:custGeom>
              <a:grpFill/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27E615-4B06-0D84-8724-55A1515929D1}"/>
              </a:ext>
            </a:extLst>
          </p:cNvPr>
          <p:cNvGrpSpPr/>
          <p:nvPr/>
        </p:nvGrpSpPr>
        <p:grpSpPr>
          <a:xfrm>
            <a:off x="1775611" y="2213549"/>
            <a:ext cx="4565937" cy="3646595"/>
            <a:chOff x="1775611" y="2213549"/>
            <a:chExt cx="4565937" cy="3646595"/>
          </a:xfrm>
        </p:grpSpPr>
        <p:sp>
          <p:nvSpPr>
            <p:cNvPr id="37" name="Freeform 81">
              <a:extLst>
                <a:ext uri="{FF2B5EF4-FFF2-40B4-BE49-F238E27FC236}">
                  <a16:creationId xmlns:a16="http://schemas.microsoft.com/office/drawing/2014/main" id="{F6B918BB-4D17-58EC-84FB-D051B098C7C2}"/>
                </a:ext>
              </a:extLst>
            </p:cNvPr>
            <p:cNvSpPr/>
            <p:nvPr/>
          </p:nvSpPr>
          <p:spPr bwMode="gray">
            <a:xfrm rot="16200000" flipH="1">
              <a:off x="4014010" y="2880237"/>
              <a:ext cx="1432019" cy="830259"/>
            </a:xfrm>
            <a:custGeom>
              <a:avLst/>
              <a:gdLst>
                <a:gd name="connsiteX0" fmla="*/ 1575303 w 1575303"/>
                <a:gd name="connsiteY0" fmla="*/ 1403288 h 1403288"/>
                <a:gd name="connsiteX1" fmla="*/ 1575303 w 1575303"/>
                <a:gd name="connsiteY1" fmla="*/ 0 h 1403288"/>
                <a:gd name="connsiteX2" fmla="*/ 0 w 1575303"/>
                <a:gd name="connsiteY2" fmla="*/ 0 h 140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5303" h="1403288">
                  <a:moveTo>
                    <a:pt x="1575303" y="1403288"/>
                  </a:moveTo>
                  <a:lnTo>
                    <a:pt x="1575303" y="0"/>
                  </a:lnTo>
                  <a:lnTo>
                    <a:pt x="0" y="0"/>
                  </a:lnTo>
                </a:path>
              </a:pathLst>
            </a:custGeom>
            <a:noFill/>
            <a:ln w="12700" algn="ctr">
              <a:solidFill>
                <a:srgbClr val="046A38"/>
              </a:solidFill>
              <a:miter lim="800000"/>
              <a:headEnd/>
              <a:tailEnd type="oval"/>
            </a:ln>
          </p:spPr>
          <p:txBody>
            <a:bodyPr anchor="ctr"/>
            <a:lstStyle/>
            <a:p>
              <a:pPr algn="ctr" defTabSz="1149220" eaLnBrk="0" fontAlgn="base" hangingPunct="0"/>
              <a:endParaRPr lang="en-US" sz="1225">
                <a:solidFill>
                  <a:srgbClr val="75787B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E28DD65-8004-D69F-C530-3AD7C42D084E}"/>
                </a:ext>
              </a:extLst>
            </p:cNvPr>
            <p:cNvSpPr/>
            <p:nvPr/>
          </p:nvSpPr>
          <p:spPr>
            <a:xfrm>
              <a:off x="1775611" y="2213549"/>
              <a:ext cx="2180276" cy="5223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1149220" eaLnBrk="0" fontAlgn="base" hangingPunct="0">
                <a:defRPr/>
              </a:pPr>
              <a:r>
                <a:rPr lang="fr-FR" sz="1697" b="1"/>
                <a:t>Collecter les logs de diverses sources</a:t>
              </a:r>
              <a:endParaRPr lang="en-US" sz="1697"/>
            </a:p>
          </p:txBody>
        </p:sp>
        <p:sp>
          <p:nvSpPr>
            <p:cNvPr id="39" name="Oval 155">
              <a:extLst>
                <a:ext uri="{FF2B5EF4-FFF2-40B4-BE49-F238E27FC236}">
                  <a16:creationId xmlns:a16="http://schemas.microsoft.com/office/drawing/2014/main" id="{1D4721A6-4D43-DE2F-E387-410EBA7A6021}"/>
                </a:ext>
              </a:extLst>
            </p:cNvPr>
            <p:cNvSpPr/>
            <p:nvPr/>
          </p:nvSpPr>
          <p:spPr bwMode="auto">
            <a:xfrm rot="18900000">
              <a:off x="5028139" y="3405383"/>
              <a:ext cx="1313409" cy="2454761"/>
            </a:xfrm>
            <a:custGeom>
              <a:avLst/>
              <a:gdLst/>
              <a:ahLst/>
              <a:cxnLst/>
              <a:rect l="l" t="t" r="r" b="b"/>
              <a:pathLst>
                <a:path w="1224136" h="2290177">
                  <a:moveTo>
                    <a:pt x="764821" y="63272"/>
                  </a:moveTo>
                  <a:cubicBezTo>
                    <a:pt x="803914" y="102365"/>
                    <a:pt x="828093" y="156370"/>
                    <a:pt x="828093" y="216024"/>
                  </a:cubicBezTo>
                  <a:cubicBezTo>
                    <a:pt x="828093" y="299408"/>
                    <a:pt x="780850" y="371757"/>
                    <a:pt x="711218" y="406896"/>
                  </a:cubicBezTo>
                  <a:cubicBezTo>
                    <a:pt x="691918" y="450664"/>
                    <a:pt x="710519" y="496020"/>
                    <a:pt x="737804" y="533020"/>
                  </a:cubicBezTo>
                  <a:lnTo>
                    <a:pt x="1224136" y="533020"/>
                  </a:lnTo>
                  <a:lnTo>
                    <a:pt x="1224136" y="1019537"/>
                  </a:lnTo>
                  <a:cubicBezTo>
                    <a:pt x="1187233" y="1046745"/>
                    <a:pt x="1142014" y="1065183"/>
                    <a:pt x="1098373" y="1045938"/>
                  </a:cubicBezTo>
                  <a:cubicBezTo>
                    <a:pt x="1063233" y="976306"/>
                    <a:pt x="990884" y="929063"/>
                    <a:pt x="907500" y="929063"/>
                  </a:cubicBezTo>
                  <a:cubicBezTo>
                    <a:pt x="788193" y="929063"/>
                    <a:pt x="691476" y="1025780"/>
                    <a:pt x="691476" y="1145087"/>
                  </a:cubicBezTo>
                  <a:cubicBezTo>
                    <a:pt x="691476" y="1204741"/>
                    <a:pt x="715655" y="1258747"/>
                    <a:pt x="754748" y="1297839"/>
                  </a:cubicBezTo>
                  <a:cubicBezTo>
                    <a:pt x="793841" y="1336932"/>
                    <a:pt x="847846" y="1361111"/>
                    <a:pt x="907500" y="1361111"/>
                  </a:cubicBezTo>
                  <a:cubicBezTo>
                    <a:pt x="988961" y="1361111"/>
                    <a:pt x="1059890" y="1316024"/>
                    <a:pt x="1095811" y="1248954"/>
                  </a:cubicBezTo>
                  <a:cubicBezTo>
                    <a:pt x="1141537" y="1226584"/>
                    <a:pt x="1182177" y="1242456"/>
                    <a:pt x="1224136" y="1270677"/>
                  </a:cubicBezTo>
                  <a:lnTo>
                    <a:pt x="1224136" y="1757156"/>
                  </a:lnTo>
                  <a:lnTo>
                    <a:pt x="737831" y="1757156"/>
                  </a:lnTo>
                  <a:cubicBezTo>
                    <a:pt x="709521" y="1799265"/>
                    <a:pt x="693508" y="1839998"/>
                    <a:pt x="715937" y="1885842"/>
                  </a:cubicBezTo>
                  <a:cubicBezTo>
                    <a:pt x="783005" y="1921764"/>
                    <a:pt x="828094" y="1992693"/>
                    <a:pt x="828094" y="2074153"/>
                  </a:cubicBezTo>
                  <a:cubicBezTo>
                    <a:pt x="828093" y="2133807"/>
                    <a:pt x="803915" y="2187813"/>
                    <a:pt x="764821" y="2226905"/>
                  </a:cubicBezTo>
                  <a:cubicBezTo>
                    <a:pt x="725728" y="2265998"/>
                    <a:pt x="671723" y="2290177"/>
                    <a:pt x="612070" y="2290177"/>
                  </a:cubicBezTo>
                  <a:cubicBezTo>
                    <a:pt x="492762" y="2290177"/>
                    <a:pt x="396045" y="2193460"/>
                    <a:pt x="396045" y="2074153"/>
                  </a:cubicBezTo>
                  <a:cubicBezTo>
                    <a:pt x="396045" y="1990769"/>
                    <a:pt x="443288" y="1918420"/>
                    <a:pt x="512921" y="1883281"/>
                  </a:cubicBezTo>
                  <a:cubicBezTo>
                    <a:pt x="532220" y="1839513"/>
                    <a:pt x="513619" y="1794157"/>
                    <a:pt x="486333" y="1757155"/>
                  </a:cubicBezTo>
                  <a:lnTo>
                    <a:pt x="1" y="1757156"/>
                  </a:lnTo>
                  <a:lnTo>
                    <a:pt x="1" y="1271298"/>
                  </a:lnTo>
                  <a:cubicBezTo>
                    <a:pt x="37251" y="1243817"/>
                    <a:pt x="82956" y="1224794"/>
                    <a:pt x="127049" y="1244238"/>
                  </a:cubicBezTo>
                  <a:cubicBezTo>
                    <a:pt x="162189" y="1313869"/>
                    <a:pt x="234538" y="1361113"/>
                    <a:pt x="317921" y="1361113"/>
                  </a:cubicBezTo>
                  <a:cubicBezTo>
                    <a:pt x="437228" y="1361113"/>
                    <a:pt x="533945" y="1264396"/>
                    <a:pt x="533945" y="1145089"/>
                  </a:cubicBezTo>
                  <a:cubicBezTo>
                    <a:pt x="533945" y="1085435"/>
                    <a:pt x="509766" y="1031429"/>
                    <a:pt x="470673" y="992337"/>
                  </a:cubicBezTo>
                  <a:cubicBezTo>
                    <a:pt x="431581" y="953244"/>
                    <a:pt x="377575" y="929065"/>
                    <a:pt x="317921" y="929065"/>
                  </a:cubicBezTo>
                  <a:cubicBezTo>
                    <a:pt x="236461" y="929065"/>
                    <a:pt x="165532" y="974153"/>
                    <a:pt x="129610" y="1041222"/>
                  </a:cubicBezTo>
                  <a:cubicBezTo>
                    <a:pt x="83461" y="1063799"/>
                    <a:pt x="42491" y="1047422"/>
                    <a:pt x="0" y="1018884"/>
                  </a:cubicBezTo>
                  <a:lnTo>
                    <a:pt x="0" y="533020"/>
                  </a:lnTo>
                  <a:lnTo>
                    <a:pt x="486307" y="533020"/>
                  </a:lnTo>
                  <a:cubicBezTo>
                    <a:pt x="514617" y="490912"/>
                    <a:pt x="530630" y="450179"/>
                    <a:pt x="508202" y="404335"/>
                  </a:cubicBezTo>
                  <a:cubicBezTo>
                    <a:pt x="441133" y="368413"/>
                    <a:pt x="396045" y="297484"/>
                    <a:pt x="396045" y="216024"/>
                  </a:cubicBezTo>
                  <a:cubicBezTo>
                    <a:pt x="396045" y="156370"/>
                    <a:pt x="420224" y="102364"/>
                    <a:pt x="459317" y="63272"/>
                  </a:cubicBezTo>
                  <a:cubicBezTo>
                    <a:pt x="498410" y="24179"/>
                    <a:pt x="552415" y="0"/>
                    <a:pt x="612069" y="0"/>
                  </a:cubicBezTo>
                  <a:cubicBezTo>
                    <a:pt x="671723" y="0"/>
                    <a:pt x="725728" y="24179"/>
                    <a:pt x="764821" y="63272"/>
                  </a:cubicBezTo>
                  <a:close/>
                </a:path>
              </a:pathLst>
            </a:custGeom>
            <a:solidFill>
              <a:srgbClr val="046A3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6200" bIns="86200" anchor="ctr"/>
            <a:lstStyle/>
            <a:p>
              <a:pPr algn="ctr" defTabSz="1149220" eaLnBrk="0" fontAlgn="base" hangingPunct="0">
                <a:defRPr/>
              </a:pPr>
              <a:endParaRPr lang="en-US" sz="1225">
                <a:solidFill>
                  <a:srgbClr val="44546A"/>
                </a:solidFill>
              </a:endParaRPr>
            </a:p>
          </p:txBody>
        </p:sp>
        <p:grpSp>
          <p:nvGrpSpPr>
            <p:cNvPr id="40" name="Graphic 4">
              <a:extLst>
                <a:ext uri="{FF2B5EF4-FFF2-40B4-BE49-F238E27FC236}">
                  <a16:creationId xmlns:a16="http://schemas.microsoft.com/office/drawing/2014/main" id="{AAE42296-76CC-B4F2-DED9-D8CD310B8A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41608" y="2244166"/>
              <a:ext cx="362313" cy="361971"/>
              <a:chOff x="1952125" y="3824168"/>
              <a:chExt cx="362313" cy="361971"/>
            </a:xfrm>
            <a:solidFill>
              <a:srgbClr val="046A38"/>
            </a:solidFill>
          </p:grpSpPr>
          <p:sp>
            <p:nvSpPr>
              <p:cNvPr id="41" name="Graphic 4">
                <a:extLst>
                  <a:ext uri="{FF2B5EF4-FFF2-40B4-BE49-F238E27FC236}">
                    <a16:creationId xmlns:a16="http://schemas.microsoft.com/office/drawing/2014/main" id="{9A0A8C64-0929-7973-22BE-1E63DC4A20B4}"/>
                  </a:ext>
                </a:extLst>
              </p:cNvPr>
              <p:cNvSpPr/>
              <p:nvPr/>
            </p:nvSpPr>
            <p:spPr>
              <a:xfrm>
                <a:off x="2121459" y="4099317"/>
                <a:ext cx="7028" cy="9575"/>
              </a:xfrm>
              <a:custGeom>
                <a:avLst/>
                <a:gdLst>
                  <a:gd name="connsiteX0" fmla="*/ 3834 w 7028"/>
                  <a:gd name="connsiteY0" fmla="*/ 0 h 9575"/>
                  <a:gd name="connsiteX1" fmla="*/ 0 w 7028"/>
                  <a:gd name="connsiteY1" fmla="*/ 9576 h 9575"/>
                  <a:gd name="connsiteX2" fmla="*/ 3834 w 7028"/>
                  <a:gd name="connsiteY2" fmla="*/ 9576 h 9575"/>
                  <a:gd name="connsiteX3" fmla="*/ 7029 w 7028"/>
                  <a:gd name="connsiteY3" fmla="*/ 0 h 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28" h="9575">
                    <a:moveTo>
                      <a:pt x="3834" y="0"/>
                    </a:moveTo>
                    <a:lnTo>
                      <a:pt x="0" y="9576"/>
                    </a:lnTo>
                    <a:lnTo>
                      <a:pt x="3834" y="9576"/>
                    </a:ln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046A3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Graphic 4">
                <a:extLst>
                  <a:ext uri="{FF2B5EF4-FFF2-40B4-BE49-F238E27FC236}">
                    <a16:creationId xmlns:a16="http://schemas.microsoft.com/office/drawing/2014/main" id="{BC415723-12A3-C0CB-77D4-00EEBD8EA084}"/>
                  </a:ext>
                </a:extLst>
              </p:cNvPr>
              <p:cNvSpPr/>
              <p:nvPr/>
            </p:nvSpPr>
            <p:spPr>
              <a:xfrm>
                <a:off x="2139350" y="4099317"/>
                <a:ext cx="74123" cy="9575"/>
              </a:xfrm>
              <a:custGeom>
                <a:avLst/>
                <a:gdLst>
                  <a:gd name="connsiteX0" fmla="*/ 69011 w 74123"/>
                  <a:gd name="connsiteY0" fmla="*/ 0 h 9575"/>
                  <a:gd name="connsiteX1" fmla="*/ 3195 w 74123"/>
                  <a:gd name="connsiteY1" fmla="*/ 0 h 9575"/>
                  <a:gd name="connsiteX2" fmla="*/ 0 w 74123"/>
                  <a:gd name="connsiteY2" fmla="*/ 9576 h 9575"/>
                  <a:gd name="connsiteX3" fmla="*/ 69650 w 74123"/>
                  <a:gd name="connsiteY3" fmla="*/ 9576 h 9575"/>
                  <a:gd name="connsiteX4" fmla="*/ 74123 w 74123"/>
                  <a:gd name="connsiteY4" fmla="*/ 5107 h 9575"/>
                  <a:gd name="connsiteX5" fmla="*/ 69011 w 74123"/>
                  <a:gd name="connsiteY5" fmla="*/ 0 h 9575"/>
                  <a:gd name="connsiteX6" fmla="*/ 69011 w 74123"/>
                  <a:gd name="connsiteY6" fmla="*/ 0 h 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123" h="9575">
                    <a:moveTo>
                      <a:pt x="69011" y="0"/>
                    </a:moveTo>
                    <a:lnTo>
                      <a:pt x="3195" y="0"/>
                    </a:lnTo>
                    <a:lnTo>
                      <a:pt x="0" y="9576"/>
                    </a:lnTo>
                    <a:lnTo>
                      <a:pt x="69650" y="9576"/>
                    </a:lnTo>
                    <a:cubicBezTo>
                      <a:pt x="72206" y="9576"/>
                      <a:pt x="74123" y="7661"/>
                      <a:pt x="74123" y="5107"/>
                    </a:cubicBezTo>
                    <a:cubicBezTo>
                      <a:pt x="73484" y="2554"/>
                      <a:pt x="71567" y="0"/>
                      <a:pt x="69011" y="0"/>
                    </a:cubicBezTo>
                    <a:lnTo>
                      <a:pt x="69011" y="0"/>
                    </a:lnTo>
                    <a:close/>
                  </a:path>
                </a:pathLst>
              </a:custGeom>
              <a:solidFill>
                <a:srgbClr val="046A3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Graphic 4">
                <a:extLst>
                  <a:ext uri="{FF2B5EF4-FFF2-40B4-BE49-F238E27FC236}">
                    <a16:creationId xmlns:a16="http://schemas.microsoft.com/office/drawing/2014/main" id="{954DAF21-AD16-7604-1A89-4FB003D8759A}"/>
                  </a:ext>
                </a:extLst>
              </p:cNvPr>
              <p:cNvSpPr/>
              <p:nvPr/>
            </p:nvSpPr>
            <p:spPr>
              <a:xfrm>
                <a:off x="2054833" y="4099317"/>
                <a:ext cx="5281" cy="8937"/>
              </a:xfrm>
              <a:custGeom>
                <a:avLst/>
                <a:gdLst>
                  <a:gd name="connsiteX0" fmla="*/ 2087 w 5281"/>
                  <a:gd name="connsiteY0" fmla="*/ 8938 h 8937"/>
                  <a:gd name="connsiteX1" fmla="*/ 5282 w 5281"/>
                  <a:gd name="connsiteY1" fmla="*/ 0 h 8937"/>
                  <a:gd name="connsiteX2" fmla="*/ 4643 w 5281"/>
                  <a:gd name="connsiteY2" fmla="*/ 0 h 8937"/>
                  <a:gd name="connsiteX3" fmla="*/ 170 w 5281"/>
                  <a:gd name="connsiteY3" fmla="*/ 4469 h 8937"/>
                  <a:gd name="connsiteX4" fmla="*/ 2087 w 5281"/>
                  <a:gd name="connsiteY4" fmla="*/ 8938 h 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1" h="8937">
                    <a:moveTo>
                      <a:pt x="2087" y="8938"/>
                    </a:moveTo>
                    <a:lnTo>
                      <a:pt x="5282" y="0"/>
                    </a:lnTo>
                    <a:lnTo>
                      <a:pt x="4643" y="0"/>
                    </a:lnTo>
                    <a:cubicBezTo>
                      <a:pt x="2087" y="0"/>
                      <a:pt x="170" y="1915"/>
                      <a:pt x="170" y="4469"/>
                    </a:cubicBezTo>
                    <a:cubicBezTo>
                      <a:pt x="-469" y="6384"/>
                      <a:pt x="809" y="8299"/>
                      <a:pt x="2087" y="8938"/>
                    </a:cubicBezTo>
                    <a:close/>
                  </a:path>
                </a:pathLst>
              </a:custGeom>
              <a:solidFill>
                <a:srgbClr val="046A3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Graphic 4">
                <a:extLst>
                  <a:ext uri="{FF2B5EF4-FFF2-40B4-BE49-F238E27FC236}">
                    <a16:creationId xmlns:a16="http://schemas.microsoft.com/office/drawing/2014/main" id="{E9B02A01-E659-4EA7-3C3C-3AA98C0932CC}"/>
                  </a:ext>
                </a:extLst>
              </p:cNvPr>
              <p:cNvSpPr/>
              <p:nvPr/>
            </p:nvSpPr>
            <p:spPr>
              <a:xfrm>
                <a:off x="2104845" y="4099317"/>
                <a:ext cx="7028" cy="9575"/>
              </a:xfrm>
              <a:custGeom>
                <a:avLst/>
                <a:gdLst>
                  <a:gd name="connsiteX0" fmla="*/ 3195 w 7028"/>
                  <a:gd name="connsiteY0" fmla="*/ 0 h 9575"/>
                  <a:gd name="connsiteX1" fmla="*/ 0 w 7028"/>
                  <a:gd name="connsiteY1" fmla="*/ 9576 h 9575"/>
                  <a:gd name="connsiteX2" fmla="*/ 3195 w 7028"/>
                  <a:gd name="connsiteY2" fmla="*/ 9576 h 9575"/>
                  <a:gd name="connsiteX3" fmla="*/ 7029 w 7028"/>
                  <a:gd name="connsiteY3" fmla="*/ 0 h 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28" h="9575">
                    <a:moveTo>
                      <a:pt x="3195" y="0"/>
                    </a:moveTo>
                    <a:lnTo>
                      <a:pt x="0" y="9576"/>
                    </a:lnTo>
                    <a:lnTo>
                      <a:pt x="3195" y="9576"/>
                    </a:ln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046A3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Graphic 4">
                <a:extLst>
                  <a:ext uri="{FF2B5EF4-FFF2-40B4-BE49-F238E27FC236}">
                    <a16:creationId xmlns:a16="http://schemas.microsoft.com/office/drawing/2014/main" id="{9F43B09E-3C4F-7336-4F57-363C26866E18}"/>
                  </a:ext>
                </a:extLst>
              </p:cNvPr>
              <p:cNvSpPr/>
              <p:nvPr/>
            </p:nvSpPr>
            <p:spPr>
              <a:xfrm>
                <a:off x="2087592" y="4099317"/>
                <a:ext cx="7028" cy="9575"/>
              </a:xfrm>
              <a:custGeom>
                <a:avLst/>
                <a:gdLst>
                  <a:gd name="connsiteX0" fmla="*/ 3195 w 7028"/>
                  <a:gd name="connsiteY0" fmla="*/ 0 h 9575"/>
                  <a:gd name="connsiteX1" fmla="*/ 0 w 7028"/>
                  <a:gd name="connsiteY1" fmla="*/ 9576 h 9575"/>
                  <a:gd name="connsiteX2" fmla="*/ 3195 w 7028"/>
                  <a:gd name="connsiteY2" fmla="*/ 9576 h 9575"/>
                  <a:gd name="connsiteX3" fmla="*/ 7029 w 7028"/>
                  <a:gd name="connsiteY3" fmla="*/ 0 h 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28" h="9575">
                    <a:moveTo>
                      <a:pt x="3195" y="0"/>
                    </a:moveTo>
                    <a:lnTo>
                      <a:pt x="0" y="9576"/>
                    </a:lnTo>
                    <a:lnTo>
                      <a:pt x="3195" y="9576"/>
                    </a:ln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046A3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Graphic 4">
                <a:extLst>
                  <a:ext uri="{FF2B5EF4-FFF2-40B4-BE49-F238E27FC236}">
                    <a16:creationId xmlns:a16="http://schemas.microsoft.com/office/drawing/2014/main" id="{A11086C7-D7CD-40D2-4648-D16E1AFDABBA}"/>
                  </a:ext>
                </a:extLst>
              </p:cNvPr>
              <p:cNvSpPr/>
              <p:nvPr/>
            </p:nvSpPr>
            <p:spPr>
              <a:xfrm>
                <a:off x="2070339" y="4099317"/>
                <a:ext cx="7028" cy="9575"/>
              </a:xfrm>
              <a:custGeom>
                <a:avLst/>
                <a:gdLst>
                  <a:gd name="connsiteX0" fmla="*/ 3834 w 7028"/>
                  <a:gd name="connsiteY0" fmla="*/ 0 h 9575"/>
                  <a:gd name="connsiteX1" fmla="*/ 0 w 7028"/>
                  <a:gd name="connsiteY1" fmla="*/ 9576 h 9575"/>
                  <a:gd name="connsiteX2" fmla="*/ 3834 w 7028"/>
                  <a:gd name="connsiteY2" fmla="*/ 9576 h 9575"/>
                  <a:gd name="connsiteX3" fmla="*/ 7029 w 7028"/>
                  <a:gd name="connsiteY3" fmla="*/ 0 h 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28" h="9575">
                    <a:moveTo>
                      <a:pt x="3834" y="0"/>
                    </a:moveTo>
                    <a:lnTo>
                      <a:pt x="0" y="9576"/>
                    </a:lnTo>
                    <a:lnTo>
                      <a:pt x="3834" y="9576"/>
                    </a:ln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046A3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Graphic 4">
                <a:extLst>
                  <a:ext uri="{FF2B5EF4-FFF2-40B4-BE49-F238E27FC236}">
                    <a16:creationId xmlns:a16="http://schemas.microsoft.com/office/drawing/2014/main" id="{6BDBFB6A-BF68-2623-BA76-9118E004DDF8}"/>
                  </a:ext>
                </a:extLst>
              </p:cNvPr>
              <p:cNvSpPr/>
              <p:nvPr/>
            </p:nvSpPr>
            <p:spPr>
              <a:xfrm>
                <a:off x="2053086" y="3900137"/>
                <a:ext cx="159109" cy="159599"/>
              </a:xfrm>
              <a:custGeom>
                <a:avLst/>
                <a:gdLst>
                  <a:gd name="connsiteX0" fmla="*/ 144413 w 159109"/>
                  <a:gd name="connsiteY0" fmla="*/ 67032 h 159599"/>
                  <a:gd name="connsiteX1" fmla="*/ 135467 w 159109"/>
                  <a:gd name="connsiteY1" fmla="*/ 44688 h 159599"/>
                  <a:gd name="connsiteX2" fmla="*/ 136106 w 159109"/>
                  <a:gd name="connsiteY2" fmla="*/ 37027 h 159599"/>
                  <a:gd name="connsiteX3" fmla="*/ 143135 w 159109"/>
                  <a:gd name="connsiteY3" fmla="*/ 30005 h 159599"/>
                  <a:gd name="connsiteX4" fmla="*/ 131633 w 159109"/>
                  <a:gd name="connsiteY4" fmla="*/ 18514 h 159599"/>
                  <a:gd name="connsiteX5" fmla="*/ 125243 w 159109"/>
                  <a:gd name="connsiteY5" fmla="*/ 24898 h 159599"/>
                  <a:gd name="connsiteX6" fmla="*/ 116936 w 159109"/>
                  <a:gd name="connsiteY6" fmla="*/ 25536 h 159599"/>
                  <a:gd name="connsiteX7" fmla="*/ 94571 w 159109"/>
                  <a:gd name="connsiteY7" fmla="*/ 15960 h 159599"/>
                  <a:gd name="connsiteX8" fmla="*/ 89459 w 159109"/>
                  <a:gd name="connsiteY8" fmla="*/ 9576 h 159599"/>
                  <a:gd name="connsiteX9" fmla="*/ 89459 w 159109"/>
                  <a:gd name="connsiteY9" fmla="*/ 0 h 159599"/>
                  <a:gd name="connsiteX10" fmla="*/ 72845 w 159109"/>
                  <a:gd name="connsiteY10" fmla="*/ 0 h 159599"/>
                  <a:gd name="connsiteX11" fmla="*/ 72845 w 159109"/>
                  <a:gd name="connsiteY11" fmla="*/ 10215 h 159599"/>
                  <a:gd name="connsiteX12" fmla="*/ 67733 w 159109"/>
                  <a:gd name="connsiteY12" fmla="*/ 16599 h 159599"/>
                  <a:gd name="connsiteX13" fmla="*/ 45369 w 159109"/>
                  <a:gd name="connsiteY13" fmla="*/ 25536 h 159599"/>
                  <a:gd name="connsiteX14" fmla="*/ 37701 w 159109"/>
                  <a:gd name="connsiteY14" fmla="*/ 24898 h 159599"/>
                  <a:gd name="connsiteX15" fmla="*/ 30672 w 159109"/>
                  <a:gd name="connsiteY15" fmla="*/ 17875 h 159599"/>
                  <a:gd name="connsiteX16" fmla="*/ 18531 w 159109"/>
                  <a:gd name="connsiteY16" fmla="*/ 29367 h 159599"/>
                  <a:gd name="connsiteX17" fmla="*/ 24921 w 159109"/>
                  <a:gd name="connsiteY17" fmla="*/ 35751 h 159599"/>
                  <a:gd name="connsiteX18" fmla="*/ 25560 w 159109"/>
                  <a:gd name="connsiteY18" fmla="*/ 44050 h 159599"/>
                  <a:gd name="connsiteX19" fmla="*/ 15975 w 159109"/>
                  <a:gd name="connsiteY19" fmla="*/ 65755 h 159599"/>
                  <a:gd name="connsiteX20" fmla="*/ 9585 w 159109"/>
                  <a:gd name="connsiteY20" fmla="*/ 70862 h 159599"/>
                  <a:gd name="connsiteX21" fmla="*/ 0 w 159109"/>
                  <a:gd name="connsiteY21" fmla="*/ 70862 h 159599"/>
                  <a:gd name="connsiteX22" fmla="*/ 0 w 159109"/>
                  <a:gd name="connsiteY22" fmla="*/ 87461 h 159599"/>
                  <a:gd name="connsiteX23" fmla="*/ 9585 w 159109"/>
                  <a:gd name="connsiteY23" fmla="*/ 87461 h 159599"/>
                  <a:gd name="connsiteX24" fmla="*/ 15975 w 159109"/>
                  <a:gd name="connsiteY24" fmla="*/ 92568 h 159599"/>
                  <a:gd name="connsiteX25" fmla="*/ 24921 w 159109"/>
                  <a:gd name="connsiteY25" fmla="*/ 114912 h 159599"/>
                  <a:gd name="connsiteX26" fmla="*/ 24282 w 159109"/>
                  <a:gd name="connsiteY26" fmla="*/ 122573 h 159599"/>
                  <a:gd name="connsiteX27" fmla="*/ 17253 w 159109"/>
                  <a:gd name="connsiteY27" fmla="*/ 129595 h 159599"/>
                  <a:gd name="connsiteX28" fmla="*/ 28755 w 159109"/>
                  <a:gd name="connsiteY28" fmla="*/ 141086 h 159599"/>
                  <a:gd name="connsiteX29" fmla="*/ 35145 w 159109"/>
                  <a:gd name="connsiteY29" fmla="*/ 134702 h 159599"/>
                  <a:gd name="connsiteX30" fmla="*/ 43452 w 159109"/>
                  <a:gd name="connsiteY30" fmla="*/ 134064 h 159599"/>
                  <a:gd name="connsiteX31" fmla="*/ 65177 w 159109"/>
                  <a:gd name="connsiteY31" fmla="*/ 143640 h 159599"/>
                  <a:gd name="connsiteX32" fmla="*/ 70289 w 159109"/>
                  <a:gd name="connsiteY32" fmla="*/ 150024 h 159599"/>
                  <a:gd name="connsiteX33" fmla="*/ 70289 w 159109"/>
                  <a:gd name="connsiteY33" fmla="*/ 159600 h 159599"/>
                  <a:gd name="connsiteX34" fmla="*/ 86903 w 159109"/>
                  <a:gd name="connsiteY34" fmla="*/ 159600 h 159599"/>
                  <a:gd name="connsiteX35" fmla="*/ 86903 w 159109"/>
                  <a:gd name="connsiteY35" fmla="*/ 150024 h 159599"/>
                  <a:gd name="connsiteX36" fmla="*/ 92015 w 159109"/>
                  <a:gd name="connsiteY36" fmla="*/ 143640 h 159599"/>
                  <a:gd name="connsiteX37" fmla="*/ 114380 w 159109"/>
                  <a:gd name="connsiteY37" fmla="*/ 134702 h 159599"/>
                  <a:gd name="connsiteX38" fmla="*/ 122048 w 159109"/>
                  <a:gd name="connsiteY38" fmla="*/ 135341 h 159599"/>
                  <a:gd name="connsiteX39" fmla="*/ 129077 w 159109"/>
                  <a:gd name="connsiteY39" fmla="*/ 142363 h 159599"/>
                  <a:gd name="connsiteX40" fmla="*/ 140579 w 159109"/>
                  <a:gd name="connsiteY40" fmla="*/ 130872 h 159599"/>
                  <a:gd name="connsiteX41" fmla="*/ 134189 w 159109"/>
                  <a:gd name="connsiteY41" fmla="*/ 124488 h 159599"/>
                  <a:gd name="connsiteX42" fmla="*/ 133550 w 159109"/>
                  <a:gd name="connsiteY42" fmla="*/ 116189 h 159599"/>
                  <a:gd name="connsiteX43" fmla="*/ 143135 w 159109"/>
                  <a:gd name="connsiteY43" fmla="*/ 93845 h 159599"/>
                  <a:gd name="connsiteX44" fmla="*/ 149525 w 159109"/>
                  <a:gd name="connsiteY44" fmla="*/ 88738 h 159599"/>
                  <a:gd name="connsiteX45" fmla="*/ 159110 w 159109"/>
                  <a:gd name="connsiteY45" fmla="*/ 88738 h 159599"/>
                  <a:gd name="connsiteX46" fmla="*/ 159110 w 159109"/>
                  <a:gd name="connsiteY46" fmla="*/ 72139 h 159599"/>
                  <a:gd name="connsiteX47" fmla="*/ 149525 w 159109"/>
                  <a:gd name="connsiteY47" fmla="*/ 72139 h 159599"/>
                  <a:gd name="connsiteX48" fmla="*/ 144413 w 159109"/>
                  <a:gd name="connsiteY48" fmla="*/ 67032 h 159599"/>
                  <a:gd name="connsiteX49" fmla="*/ 80513 w 159109"/>
                  <a:gd name="connsiteY49" fmla="*/ 125765 h 159599"/>
                  <a:gd name="connsiteX50" fmla="*/ 34506 w 159109"/>
                  <a:gd name="connsiteY50" fmla="*/ 80438 h 159599"/>
                  <a:gd name="connsiteX51" fmla="*/ 79874 w 159109"/>
                  <a:gd name="connsiteY51" fmla="*/ 34474 h 159599"/>
                  <a:gd name="connsiteX52" fmla="*/ 125882 w 159109"/>
                  <a:gd name="connsiteY52" fmla="*/ 79800 h 159599"/>
                  <a:gd name="connsiteX53" fmla="*/ 125882 w 159109"/>
                  <a:gd name="connsiteY53" fmla="*/ 79800 h 159599"/>
                  <a:gd name="connsiteX54" fmla="*/ 80513 w 159109"/>
                  <a:gd name="connsiteY54" fmla="*/ 125765 h 15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59109" h="159599">
                    <a:moveTo>
                      <a:pt x="144413" y="67032"/>
                    </a:moveTo>
                    <a:cubicBezTo>
                      <a:pt x="142496" y="59371"/>
                      <a:pt x="139940" y="51710"/>
                      <a:pt x="135467" y="44688"/>
                    </a:cubicBezTo>
                    <a:cubicBezTo>
                      <a:pt x="133550" y="42135"/>
                      <a:pt x="134189" y="38943"/>
                      <a:pt x="136106" y="37027"/>
                    </a:cubicBezTo>
                    <a:lnTo>
                      <a:pt x="143135" y="30005"/>
                    </a:lnTo>
                    <a:lnTo>
                      <a:pt x="131633" y="18514"/>
                    </a:lnTo>
                    <a:lnTo>
                      <a:pt x="125243" y="24898"/>
                    </a:lnTo>
                    <a:cubicBezTo>
                      <a:pt x="123326" y="26813"/>
                      <a:pt x="119492" y="27451"/>
                      <a:pt x="116936" y="25536"/>
                    </a:cubicBezTo>
                    <a:cubicBezTo>
                      <a:pt x="109907" y="21067"/>
                      <a:pt x="102878" y="17875"/>
                      <a:pt x="94571" y="15960"/>
                    </a:cubicBezTo>
                    <a:cubicBezTo>
                      <a:pt x="91376" y="15322"/>
                      <a:pt x="89459" y="12768"/>
                      <a:pt x="89459" y="9576"/>
                    </a:cubicBezTo>
                    <a:lnTo>
                      <a:pt x="89459" y="0"/>
                    </a:lnTo>
                    <a:lnTo>
                      <a:pt x="72845" y="0"/>
                    </a:lnTo>
                    <a:lnTo>
                      <a:pt x="72845" y="10215"/>
                    </a:lnTo>
                    <a:cubicBezTo>
                      <a:pt x="72845" y="13407"/>
                      <a:pt x="70928" y="15960"/>
                      <a:pt x="67733" y="16599"/>
                    </a:cubicBezTo>
                    <a:cubicBezTo>
                      <a:pt x="60066" y="18514"/>
                      <a:pt x="52398" y="21067"/>
                      <a:pt x="45369" y="25536"/>
                    </a:cubicBezTo>
                    <a:cubicBezTo>
                      <a:pt x="42813" y="26813"/>
                      <a:pt x="39618" y="26813"/>
                      <a:pt x="37701" y="24898"/>
                    </a:cubicBezTo>
                    <a:lnTo>
                      <a:pt x="30672" y="17875"/>
                    </a:lnTo>
                    <a:lnTo>
                      <a:pt x="18531" y="29367"/>
                    </a:lnTo>
                    <a:lnTo>
                      <a:pt x="24921" y="35751"/>
                    </a:lnTo>
                    <a:cubicBezTo>
                      <a:pt x="26838" y="37666"/>
                      <a:pt x="27477" y="41496"/>
                      <a:pt x="25560" y="44050"/>
                    </a:cubicBezTo>
                    <a:cubicBezTo>
                      <a:pt x="21087" y="50434"/>
                      <a:pt x="17892" y="58094"/>
                      <a:pt x="15975" y="65755"/>
                    </a:cubicBezTo>
                    <a:cubicBezTo>
                      <a:pt x="15336" y="68947"/>
                      <a:pt x="12780" y="70862"/>
                      <a:pt x="9585" y="70862"/>
                    </a:cubicBezTo>
                    <a:lnTo>
                      <a:pt x="0" y="70862"/>
                    </a:lnTo>
                    <a:lnTo>
                      <a:pt x="0" y="87461"/>
                    </a:lnTo>
                    <a:lnTo>
                      <a:pt x="9585" y="87461"/>
                    </a:lnTo>
                    <a:cubicBezTo>
                      <a:pt x="12780" y="87461"/>
                      <a:pt x="15336" y="89376"/>
                      <a:pt x="15975" y="92568"/>
                    </a:cubicBezTo>
                    <a:cubicBezTo>
                      <a:pt x="17892" y="100229"/>
                      <a:pt x="20448" y="107889"/>
                      <a:pt x="24921" y="114912"/>
                    </a:cubicBezTo>
                    <a:cubicBezTo>
                      <a:pt x="26838" y="117465"/>
                      <a:pt x="26199" y="120657"/>
                      <a:pt x="24282" y="122573"/>
                    </a:cubicBezTo>
                    <a:lnTo>
                      <a:pt x="17253" y="129595"/>
                    </a:lnTo>
                    <a:lnTo>
                      <a:pt x="28755" y="141086"/>
                    </a:lnTo>
                    <a:lnTo>
                      <a:pt x="35145" y="134702"/>
                    </a:lnTo>
                    <a:cubicBezTo>
                      <a:pt x="37062" y="132787"/>
                      <a:pt x="40896" y="132149"/>
                      <a:pt x="43452" y="134064"/>
                    </a:cubicBezTo>
                    <a:cubicBezTo>
                      <a:pt x="49842" y="138533"/>
                      <a:pt x="57509" y="141724"/>
                      <a:pt x="65177" y="143640"/>
                    </a:cubicBezTo>
                    <a:cubicBezTo>
                      <a:pt x="68372" y="144278"/>
                      <a:pt x="70289" y="146832"/>
                      <a:pt x="70289" y="150024"/>
                    </a:cubicBezTo>
                    <a:lnTo>
                      <a:pt x="70289" y="159600"/>
                    </a:lnTo>
                    <a:lnTo>
                      <a:pt x="86903" y="159600"/>
                    </a:lnTo>
                    <a:lnTo>
                      <a:pt x="86903" y="150024"/>
                    </a:lnTo>
                    <a:cubicBezTo>
                      <a:pt x="86903" y="146832"/>
                      <a:pt x="88820" y="144278"/>
                      <a:pt x="92015" y="143640"/>
                    </a:cubicBezTo>
                    <a:cubicBezTo>
                      <a:pt x="99683" y="141724"/>
                      <a:pt x="107351" y="139171"/>
                      <a:pt x="114380" y="134702"/>
                    </a:cubicBezTo>
                    <a:cubicBezTo>
                      <a:pt x="116936" y="132787"/>
                      <a:pt x="120131" y="133425"/>
                      <a:pt x="122048" y="135341"/>
                    </a:cubicBezTo>
                    <a:lnTo>
                      <a:pt x="129077" y="142363"/>
                    </a:lnTo>
                    <a:lnTo>
                      <a:pt x="140579" y="130872"/>
                    </a:lnTo>
                    <a:lnTo>
                      <a:pt x="134189" y="124488"/>
                    </a:lnTo>
                    <a:cubicBezTo>
                      <a:pt x="132272" y="122573"/>
                      <a:pt x="131633" y="118742"/>
                      <a:pt x="133550" y="116189"/>
                    </a:cubicBezTo>
                    <a:cubicBezTo>
                      <a:pt x="138023" y="109805"/>
                      <a:pt x="141218" y="102144"/>
                      <a:pt x="143135" y="93845"/>
                    </a:cubicBezTo>
                    <a:cubicBezTo>
                      <a:pt x="143774" y="90653"/>
                      <a:pt x="146330" y="88738"/>
                      <a:pt x="149525" y="88738"/>
                    </a:cubicBezTo>
                    <a:lnTo>
                      <a:pt x="159110" y="88738"/>
                    </a:lnTo>
                    <a:lnTo>
                      <a:pt x="159110" y="72139"/>
                    </a:lnTo>
                    <a:lnTo>
                      <a:pt x="149525" y="72139"/>
                    </a:lnTo>
                    <a:cubicBezTo>
                      <a:pt x="147608" y="72778"/>
                      <a:pt x="145052" y="70224"/>
                      <a:pt x="144413" y="67032"/>
                    </a:cubicBezTo>
                    <a:close/>
                    <a:moveTo>
                      <a:pt x="80513" y="125765"/>
                    </a:moveTo>
                    <a:cubicBezTo>
                      <a:pt x="55593" y="125765"/>
                      <a:pt x="34506" y="105336"/>
                      <a:pt x="34506" y="80438"/>
                    </a:cubicBezTo>
                    <a:cubicBezTo>
                      <a:pt x="34506" y="55541"/>
                      <a:pt x="54954" y="34474"/>
                      <a:pt x="79874" y="34474"/>
                    </a:cubicBezTo>
                    <a:cubicBezTo>
                      <a:pt x="104795" y="34474"/>
                      <a:pt x="125882" y="54902"/>
                      <a:pt x="125882" y="79800"/>
                    </a:cubicBezTo>
                    <a:cubicBezTo>
                      <a:pt x="125882" y="79800"/>
                      <a:pt x="125882" y="79800"/>
                      <a:pt x="125882" y="79800"/>
                    </a:cubicBezTo>
                    <a:cubicBezTo>
                      <a:pt x="126521" y="105336"/>
                      <a:pt x="106073" y="125765"/>
                      <a:pt x="80513" y="125765"/>
                    </a:cubicBezTo>
                    <a:close/>
                  </a:path>
                </a:pathLst>
              </a:custGeom>
              <a:solidFill>
                <a:srgbClr val="046A3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Graphic 4">
                <a:extLst>
                  <a:ext uri="{FF2B5EF4-FFF2-40B4-BE49-F238E27FC236}">
                    <a16:creationId xmlns:a16="http://schemas.microsoft.com/office/drawing/2014/main" id="{E7F0880A-B3E4-A603-89BA-F9ED52F1EC36}"/>
                  </a:ext>
                </a:extLst>
              </p:cNvPr>
              <p:cNvSpPr/>
              <p:nvPr/>
            </p:nvSpPr>
            <p:spPr>
              <a:xfrm>
                <a:off x="1952125" y="3824168"/>
                <a:ext cx="362313" cy="361971"/>
              </a:xfrm>
              <a:custGeom>
                <a:avLst/>
                <a:gdLst>
                  <a:gd name="connsiteX0" fmla="*/ 181474 w 362313"/>
                  <a:gd name="connsiteY0" fmla="*/ 0 h 361971"/>
                  <a:gd name="connsiteX1" fmla="*/ 0 w 362313"/>
                  <a:gd name="connsiteY1" fmla="*/ 180667 h 361971"/>
                  <a:gd name="connsiteX2" fmla="*/ 180835 w 362313"/>
                  <a:gd name="connsiteY2" fmla="*/ 361971 h 361971"/>
                  <a:gd name="connsiteX3" fmla="*/ 362310 w 362313"/>
                  <a:gd name="connsiteY3" fmla="*/ 181305 h 361971"/>
                  <a:gd name="connsiteX4" fmla="*/ 362310 w 362313"/>
                  <a:gd name="connsiteY4" fmla="*/ 181305 h 361971"/>
                  <a:gd name="connsiteX5" fmla="*/ 181474 w 362313"/>
                  <a:gd name="connsiteY5" fmla="*/ 0 h 361971"/>
                  <a:gd name="connsiteX6" fmla="*/ 256237 w 362313"/>
                  <a:gd name="connsiteY6" fmla="*/ 297493 h 361971"/>
                  <a:gd name="connsiteX7" fmla="*/ 107351 w 362313"/>
                  <a:gd name="connsiteY7" fmla="*/ 297493 h 361971"/>
                  <a:gd name="connsiteX8" fmla="*/ 90098 w 362313"/>
                  <a:gd name="connsiteY8" fmla="*/ 280257 h 361971"/>
                  <a:gd name="connsiteX9" fmla="*/ 107351 w 362313"/>
                  <a:gd name="connsiteY9" fmla="*/ 263020 h 361971"/>
                  <a:gd name="connsiteX10" fmla="*/ 256237 w 362313"/>
                  <a:gd name="connsiteY10" fmla="*/ 263020 h 361971"/>
                  <a:gd name="connsiteX11" fmla="*/ 273489 w 362313"/>
                  <a:gd name="connsiteY11" fmla="*/ 280257 h 361971"/>
                  <a:gd name="connsiteX12" fmla="*/ 256237 w 362313"/>
                  <a:gd name="connsiteY12" fmla="*/ 297493 h 361971"/>
                  <a:gd name="connsiteX13" fmla="*/ 273489 w 362313"/>
                  <a:gd name="connsiteY13" fmla="*/ 171091 h 361971"/>
                  <a:gd name="connsiteX14" fmla="*/ 267099 w 362313"/>
                  <a:gd name="connsiteY14" fmla="*/ 177475 h 361971"/>
                  <a:gd name="connsiteX15" fmla="*/ 256237 w 362313"/>
                  <a:gd name="connsiteY15" fmla="*/ 177475 h 361971"/>
                  <a:gd name="connsiteX16" fmla="*/ 249208 w 362313"/>
                  <a:gd name="connsiteY16" fmla="*/ 194073 h 361971"/>
                  <a:gd name="connsiteX17" fmla="*/ 256876 w 362313"/>
                  <a:gd name="connsiteY17" fmla="*/ 201734 h 361971"/>
                  <a:gd name="connsiteX18" fmla="*/ 256876 w 362313"/>
                  <a:gd name="connsiteY18" fmla="*/ 210671 h 361971"/>
                  <a:gd name="connsiteX19" fmla="*/ 236428 w 362313"/>
                  <a:gd name="connsiteY19" fmla="*/ 231100 h 361971"/>
                  <a:gd name="connsiteX20" fmla="*/ 227482 w 362313"/>
                  <a:gd name="connsiteY20" fmla="*/ 231100 h 361971"/>
                  <a:gd name="connsiteX21" fmla="*/ 219814 w 362313"/>
                  <a:gd name="connsiteY21" fmla="*/ 223439 h 361971"/>
                  <a:gd name="connsiteX22" fmla="*/ 203200 w 362313"/>
                  <a:gd name="connsiteY22" fmla="*/ 230462 h 361971"/>
                  <a:gd name="connsiteX23" fmla="*/ 203200 w 362313"/>
                  <a:gd name="connsiteY23" fmla="*/ 241314 h 361971"/>
                  <a:gd name="connsiteX24" fmla="*/ 196810 w 362313"/>
                  <a:gd name="connsiteY24" fmla="*/ 247698 h 361971"/>
                  <a:gd name="connsiteX25" fmla="*/ 167416 w 362313"/>
                  <a:gd name="connsiteY25" fmla="*/ 247698 h 361971"/>
                  <a:gd name="connsiteX26" fmla="*/ 161027 w 362313"/>
                  <a:gd name="connsiteY26" fmla="*/ 241314 h 361971"/>
                  <a:gd name="connsiteX27" fmla="*/ 161027 w 362313"/>
                  <a:gd name="connsiteY27" fmla="*/ 230462 h 361971"/>
                  <a:gd name="connsiteX28" fmla="*/ 144413 w 362313"/>
                  <a:gd name="connsiteY28" fmla="*/ 223439 h 361971"/>
                  <a:gd name="connsiteX29" fmla="*/ 136745 w 362313"/>
                  <a:gd name="connsiteY29" fmla="*/ 231100 h 361971"/>
                  <a:gd name="connsiteX30" fmla="*/ 127799 w 362313"/>
                  <a:gd name="connsiteY30" fmla="*/ 231100 h 361971"/>
                  <a:gd name="connsiteX31" fmla="*/ 107351 w 362313"/>
                  <a:gd name="connsiteY31" fmla="*/ 210671 h 361971"/>
                  <a:gd name="connsiteX32" fmla="*/ 105434 w 362313"/>
                  <a:gd name="connsiteY32" fmla="*/ 206203 h 361971"/>
                  <a:gd name="connsiteX33" fmla="*/ 107351 w 362313"/>
                  <a:gd name="connsiteY33" fmla="*/ 201734 h 361971"/>
                  <a:gd name="connsiteX34" fmla="*/ 115019 w 362313"/>
                  <a:gd name="connsiteY34" fmla="*/ 194073 h 361971"/>
                  <a:gd name="connsiteX35" fmla="*/ 107990 w 362313"/>
                  <a:gd name="connsiteY35" fmla="*/ 177475 h 361971"/>
                  <a:gd name="connsiteX36" fmla="*/ 97127 w 362313"/>
                  <a:gd name="connsiteY36" fmla="*/ 177475 h 361971"/>
                  <a:gd name="connsiteX37" fmla="*/ 90737 w 362313"/>
                  <a:gd name="connsiteY37" fmla="*/ 171091 h 361971"/>
                  <a:gd name="connsiteX38" fmla="*/ 90737 w 362313"/>
                  <a:gd name="connsiteY38" fmla="*/ 141724 h 361971"/>
                  <a:gd name="connsiteX39" fmla="*/ 97127 w 362313"/>
                  <a:gd name="connsiteY39" fmla="*/ 135340 h 361971"/>
                  <a:gd name="connsiteX40" fmla="*/ 107990 w 362313"/>
                  <a:gd name="connsiteY40" fmla="*/ 135340 h 361971"/>
                  <a:gd name="connsiteX41" fmla="*/ 115019 w 362313"/>
                  <a:gd name="connsiteY41" fmla="*/ 118742 h 361971"/>
                  <a:gd name="connsiteX42" fmla="*/ 107351 w 362313"/>
                  <a:gd name="connsiteY42" fmla="*/ 111081 h 361971"/>
                  <a:gd name="connsiteX43" fmla="*/ 107351 w 362313"/>
                  <a:gd name="connsiteY43" fmla="*/ 102144 h 361971"/>
                  <a:gd name="connsiteX44" fmla="*/ 127799 w 362313"/>
                  <a:gd name="connsiteY44" fmla="*/ 81715 h 361971"/>
                  <a:gd name="connsiteX45" fmla="*/ 136745 w 362313"/>
                  <a:gd name="connsiteY45" fmla="*/ 81715 h 361971"/>
                  <a:gd name="connsiteX46" fmla="*/ 136745 w 362313"/>
                  <a:gd name="connsiteY46" fmla="*/ 81715 h 361971"/>
                  <a:gd name="connsiteX47" fmla="*/ 144413 w 362313"/>
                  <a:gd name="connsiteY47" fmla="*/ 89376 h 361971"/>
                  <a:gd name="connsiteX48" fmla="*/ 161027 w 362313"/>
                  <a:gd name="connsiteY48" fmla="*/ 82353 h 361971"/>
                  <a:gd name="connsiteX49" fmla="*/ 161027 w 362313"/>
                  <a:gd name="connsiteY49" fmla="*/ 71500 h 361971"/>
                  <a:gd name="connsiteX50" fmla="*/ 167416 w 362313"/>
                  <a:gd name="connsiteY50" fmla="*/ 65116 h 361971"/>
                  <a:gd name="connsiteX51" fmla="*/ 196810 w 362313"/>
                  <a:gd name="connsiteY51" fmla="*/ 65116 h 361971"/>
                  <a:gd name="connsiteX52" fmla="*/ 203200 w 362313"/>
                  <a:gd name="connsiteY52" fmla="*/ 71500 h 361971"/>
                  <a:gd name="connsiteX53" fmla="*/ 203200 w 362313"/>
                  <a:gd name="connsiteY53" fmla="*/ 82353 h 361971"/>
                  <a:gd name="connsiteX54" fmla="*/ 219814 w 362313"/>
                  <a:gd name="connsiteY54" fmla="*/ 89376 h 361971"/>
                  <a:gd name="connsiteX55" fmla="*/ 227482 w 362313"/>
                  <a:gd name="connsiteY55" fmla="*/ 81715 h 361971"/>
                  <a:gd name="connsiteX56" fmla="*/ 236428 w 362313"/>
                  <a:gd name="connsiteY56" fmla="*/ 81715 h 361971"/>
                  <a:gd name="connsiteX57" fmla="*/ 256876 w 362313"/>
                  <a:gd name="connsiteY57" fmla="*/ 102144 h 361971"/>
                  <a:gd name="connsiteX58" fmla="*/ 256876 w 362313"/>
                  <a:gd name="connsiteY58" fmla="*/ 111081 h 361971"/>
                  <a:gd name="connsiteX59" fmla="*/ 256876 w 362313"/>
                  <a:gd name="connsiteY59" fmla="*/ 111081 h 361971"/>
                  <a:gd name="connsiteX60" fmla="*/ 249208 w 362313"/>
                  <a:gd name="connsiteY60" fmla="*/ 118742 h 361971"/>
                  <a:gd name="connsiteX61" fmla="*/ 256237 w 362313"/>
                  <a:gd name="connsiteY61" fmla="*/ 135979 h 361971"/>
                  <a:gd name="connsiteX62" fmla="*/ 267099 w 362313"/>
                  <a:gd name="connsiteY62" fmla="*/ 135979 h 361971"/>
                  <a:gd name="connsiteX63" fmla="*/ 273489 w 362313"/>
                  <a:gd name="connsiteY63" fmla="*/ 142363 h 361971"/>
                  <a:gd name="connsiteX64" fmla="*/ 273489 w 362313"/>
                  <a:gd name="connsiteY64" fmla="*/ 171091 h 361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362313" h="361971">
                    <a:moveTo>
                      <a:pt x="181474" y="0"/>
                    </a:moveTo>
                    <a:cubicBezTo>
                      <a:pt x="81152" y="0"/>
                      <a:pt x="0" y="81076"/>
                      <a:pt x="0" y="180667"/>
                    </a:cubicBezTo>
                    <a:cubicBezTo>
                      <a:pt x="0" y="280895"/>
                      <a:pt x="81152" y="361971"/>
                      <a:pt x="180835" y="361971"/>
                    </a:cubicBezTo>
                    <a:cubicBezTo>
                      <a:pt x="281157" y="361971"/>
                      <a:pt x="362310" y="280895"/>
                      <a:pt x="362310" y="181305"/>
                    </a:cubicBezTo>
                    <a:cubicBezTo>
                      <a:pt x="362310" y="181305"/>
                      <a:pt x="362310" y="181305"/>
                      <a:pt x="362310" y="181305"/>
                    </a:cubicBezTo>
                    <a:cubicBezTo>
                      <a:pt x="362948" y="81076"/>
                      <a:pt x="281796" y="0"/>
                      <a:pt x="181474" y="0"/>
                    </a:cubicBezTo>
                    <a:close/>
                    <a:moveTo>
                      <a:pt x="256237" y="297493"/>
                    </a:moveTo>
                    <a:lnTo>
                      <a:pt x="107351" y="297493"/>
                    </a:lnTo>
                    <a:cubicBezTo>
                      <a:pt x="97766" y="297493"/>
                      <a:pt x="90098" y="289833"/>
                      <a:pt x="90098" y="280257"/>
                    </a:cubicBezTo>
                    <a:cubicBezTo>
                      <a:pt x="90098" y="270681"/>
                      <a:pt x="97766" y="263020"/>
                      <a:pt x="107351" y="263020"/>
                    </a:cubicBezTo>
                    <a:lnTo>
                      <a:pt x="256237" y="263020"/>
                    </a:lnTo>
                    <a:cubicBezTo>
                      <a:pt x="265821" y="263020"/>
                      <a:pt x="273489" y="270681"/>
                      <a:pt x="273489" y="280257"/>
                    </a:cubicBezTo>
                    <a:cubicBezTo>
                      <a:pt x="273489" y="289833"/>
                      <a:pt x="265821" y="297493"/>
                      <a:pt x="256237" y="297493"/>
                    </a:cubicBezTo>
                    <a:close/>
                    <a:moveTo>
                      <a:pt x="273489" y="171091"/>
                    </a:moveTo>
                    <a:cubicBezTo>
                      <a:pt x="273489" y="174921"/>
                      <a:pt x="270933" y="177475"/>
                      <a:pt x="267099" y="177475"/>
                    </a:cubicBezTo>
                    <a:lnTo>
                      <a:pt x="256237" y="177475"/>
                    </a:lnTo>
                    <a:cubicBezTo>
                      <a:pt x="254319" y="183220"/>
                      <a:pt x="252403" y="188966"/>
                      <a:pt x="249208" y="194073"/>
                    </a:cubicBezTo>
                    <a:lnTo>
                      <a:pt x="256876" y="201734"/>
                    </a:lnTo>
                    <a:cubicBezTo>
                      <a:pt x="259431" y="204287"/>
                      <a:pt x="259431" y="208118"/>
                      <a:pt x="256876" y="210671"/>
                    </a:cubicBezTo>
                    <a:lnTo>
                      <a:pt x="236428" y="231100"/>
                    </a:lnTo>
                    <a:cubicBezTo>
                      <a:pt x="233872" y="233654"/>
                      <a:pt x="230038" y="233654"/>
                      <a:pt x="227482" y="231100"/>
                    </a:cubicBezTo>
                    <a:lnTo>
                      <a:pt x="219814" y="223439"/>
                    </a:lnTo>
                    <a:cubicBezTo>
                      <a:pt x="214702" y="226631"/>
                      <a:pt x="208951" y="228546"/>
                      <a:pt x="203200" y="230462"/>
                    </a:cubicBezTo>
                    <a:lnTo>
                      <a:pt x="203200" y="241314"/>
                    </a:lnTo>
                    <a:cubicBezTo>
                      <a:pt x="203200" y="245145"/>
                      <a:pt x="200644" y="247698"/>
                      <a:pt x="196810" y="247698"/>
                    </a:cubicBezTo>
                    <a:lnTo>
                      <a:pt x="167416" y="247698"/>
                    </a:lnTo>
                    <a:cubicBezTo>
                      <a:pt x="163582" y="247698"/>
                      <a:pt x="161027" y="245145"/>
                      <a:pt x="161027" y="241314"/>
                    </a:cubicBezTo>
                    <a:lnTo>
                      <a:pt x="161027" y="230462"/>
                    </a:lnTo>
                    <a:cubicBezTo>
                      <a:pt x="155275" y="228546"/>
                      <a:pt x="149524" y="226631"/>
                      <a:pt x="144413" y="223439"/>
                    </a:cubicBezTo>
                    <a:lnTo>
                      <a:pt x="136745" y="231100"/>
                    </a:lnTo>
                    <a:cubicBezTo>
                      <a:pt x="134189" y="233654"/>
                      <a:pt x="130355" y="233654"/>
                      <a:pt x="127799" y="231100"/>
                    </a:cubicBezTo>
                    <a:lnTo>
                      <a:pt x="107351" y="210671"/>
                    </a:lnTo>
                    <a:cubicBezTo>
                      <a:pt x="106073" y="209395"/>
                      <a:pt x="105434" y="208118"/>
                      <a:pt x="105434" y="206203"/>
                    </a:cubicBezTo>
                    <a:cubicBezTo>
                      <a:pt x="105434" y="204287"/>
                      <a:pt x="106073" y="203011"/>
                      <a:pt x="107351" y="201734"/>
                    </a:cubicBezTo>
                    <a:lnTo>
                      <a:pt x="115019" y="194073"/>
                    </a:lnTo>
                    <a:cubicBezTo>
                      <a:pt x="111824" y="188966"/>
                      <a:pt x="109907" y="183220"/>
                      <a:pt x="107990" y="177475"/>
                    </a:cubicBezTo>
                    <a:lnTo>
                      <a:pt x="97127" y="177475"/>
                    </a:lnTo>
                    <a:cubicBezTo>
                      <a:pt x="93293" y="177475"/>
                      <a:pt x="90737" y="174921"/>
                      <a:pt x="90737" y="171091"/>
                    </a:cubicBezTo>
                    <a:lnTo>
                      <a:pt x="90737" y="141724"/>
                    </a:lnTo>
                    <a:cubicBezTo>
                      <a:pt x="90737" y="137894"/>
                      <a:pt x="93293" y="135340"/>
                      <a:pt x="97127" y="135340"/>
                    </a:cubicBezTo>
                    <a:lnTo>
                      <a:pt x="107990" y="135340"/>
                    </a:lnTo>
                    <a:cubicBezTo>
                      <a:pt x="109907" y="129595"/>
                      <a:pt x="111824" y="123849"/>
                      <a:pt x="115019" y="118742"/>
                    </a:cubicBezTo>
                    <a:lnTo>
                      <a:pt x="107351" y="111081"/>
                    </a:lnTo>
                    <a:cubicBezTo>
                      <a:pt x="104795" y="108528"/>
                      <a:pt x="104795" y="104697"/>
                      <a:pt x="107351" y="102144"/>
                    </a:cubicBezTo>
                    <a:lnTo>
                      <a:pt x="127799" y="81715"/>
                    </a:lnTo>
                    <a:cubicBezTo>
                      <a:pt x="130355" y="79161"/>
                      <a:pt x="134189" y="79161"/>
                      <a:pt x="136745" y="81715"/>
                    </a:cubicBezTo>
                    <a:cubicBezTo>
                      <a:pt x="136745" y="81715"/>
                      <a:pt x="136745" y="81715"/>
                      <a:pt x="136745" y="81715"/>
                    </a:cubicBezTo>
                    <a:lnTo>
                      <a:pt x="144413" y="89376"/>
                    </a:lnTo>
                    <a:cubicBezTo>
                      <a:pt x="149524" y="86184"/>
                      <a:pt x="155275" y="84268"/>
                      <a:pt x="161027" y="82353"/>
                    </a:cubicBezTo>
                    <a:lnTo>
                      <a:pt x="161027" y="71500"/>
                    </a:lnTo>
                    <a:cubicBezTo>
                      <a:pt x="161027" y="67670"/>
                      <a:pt x="163582" y="65116"/>
                      <a:pt x="167416" y="65116"/>
                    </a:cubicBezTo>
                    <a:lnTo>
                      <a:pt x="196810" y="65116"/>
                    </a:lnTo>
                    <a:cubicBezTo>
                      <a:pt x="200644" y="65116"/>
                      <a:pt x="203200" y="67670"/>
                      <a:pt x="203200" y="71500"/>
                    </a:cubicBezTo>
                    <a:lnTo>
                      <a:pt x="203200" y="82353"/>
                    </a:lnTo>
                    <a:cubicBezTo>
                      <a:pt x="208951" y="84268"/>
                      <a:pt x="214702" y="86184"/>
                      <a:pt x="219814" y="89376"/>
                    </a:cubicBezTo>
                    <a:lnTo>
                      <a:pt x="227482" y="81715"/>
                    </a:lnTo>
                    <a:cubicBezTo>
                      <a:pt x="230038" y="79161"/>
                      <a:pt x="233872" y="79161"/>
                      <a:pt x="236428" y="81715"/>
                    </a:cubicBezTo>
                    <a:lnTo>
                      <a:pt x="256876" y="102144"/>
                    </a:lnTo>
                    <a:cubicBezTo>
                      <a:pt x="259431" y="104697"/>
                      <a:pt x="259431" y="108528"/>
                      <a:pt x="256876" y="111081"/>
                    </a:cubicBezTo>
                    <a:cubicBezTo>
                      <a:pt x="256876" y="111081"/>
                      <a:pt x="256876" y="111081"/>
                      <a:pt x="256876" y="111081"/>
                    </a:cubicBezTo>
                    <a:lnTo>
                      <a:pt x="249208" y="118742"/>
                    </a:lnTo>
                    <a:cubicBezTo>
                      <a:pt x="252403" y="123849"/>
                      <a:pt x="254319" y="129595"/>
                      <a:pt x="256237" y="135979"/>
                    </a:cubicBezTo>
                    <a:lnTo>
                      <a:pt x="267099" y="135979"/>
                    </a:lnTo>
                    <a:cubicBezTo>
                      <a:pt x="270933" y="135979"/>
                      <a:pt x="273489" y="138532"/>
                      <a:pt x="273489" y="142363"/>
                    </a:cubicBezTo>
                    <a:lnTo>
                      <a:pt x="273489" y="171091"/>
                    </a:lnTo>
                    <a:close/>
                  </a:path>
                </a:pathLst>
              </a:custGeom>
              <a:solidFill>
                <a:srgbClr val="046A3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Graphic 4">
                <a:extLst>
                  <a:ext uri="{FF2B5EF4-FFF2-40B4-BE49-F238E27FC236}">
                    <a16:creationId xmlns:a16="http://schemas.microsoft.com/office/drawing/2014/main" id="{45AD2028-E9BD-8A03-695E-8B3CCC6AA58B}"/>
                  </a:ext>
                </a:extLst>
              </p:cNvPr>
              <p:cNvSpPr/>
              <p:nvPr/>
            </p:nvSpPr>
            <p:spPr>
              <a:xfrm>
                <a:off x="2100372" y="3947378"/>
                <a:ext cx="65836" cy="65754"/>
              </a:xfrm>
              <a:custGeom>
                <a:avLst/>
                <a:gdLst>
                  <a:gd name="connsiteX0" fmla="*/ 33228 w 65836"/>
                  <a:gd name="connsiteY0" fmla="*/ 0 h 65754"/>
                  <a:gd name="connsiteX1" fmla="*/ 0 w 65836"/>
                  <a:gd name="connsiteY1" fmla="*/ 32558 h 65754"/>
                  <a:gd name="connsiteX2" fmla="*/ 32589 w 65836"/>
                  <a:gd name="connsiteY2" fmla="*/ 65755 h 65754"/>
                  <a:gd name="connsiteX3" fmla="*/ 65816 w 65836"/>
                  <a:gd name="connsiteY3" fmla="*/ 33197 h 65754"/>
                  <a:gd name="connsiteX4" fmla="*/ 65816 w 65836"/>
                  <a:gd name="connsiteY4" fmla="*/ 33197 h 65754"/>
                  <a:gd name="connsiteX5" fmla="*/ 33228 w 65836"/>
                  <a:gd name="connsiteY5" fmla="*/ 0 h 6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36" h="65754">
                    <a:moveTo>
                      <a:pt x="33228" y="0"/>
                    </a:moveTo>
                    <a:cubicBezTo>
                      <a:pt x="15336" y="0"/>
                      <a:pt x="0" y="14683"/>
                      <a:pt x="0" y="32558"/>
                    </a:cubicBezTo>
                    <a:cubicBezTo>
                      <a:pt x="0" y="50433"/>
                      <a:pt x="14697" y="65755"/>
                      <a:pt x="32589" y="65755"/>
                    </a:cubicBezTo>
                    <a:cubicBezTo>
                      <a:pt x="50480" y="65755"/>
                      <a:pt x="65816" y="51072"/>
                      <a:pt x="65816" y="33197"/>
                    </a:cubicBezTo>
                    <a:cubicBezTo>
                      <a:pt x="65816" y="33197"/>
                      <a:pt x="65816" y="33197"/>
                      <a:pt x="65816" y="33197"/>
                    </a:cubicBezTo>
                    <a:cubicBezTo>
                      <a:pt x="66455" y="14683"/>
                      <a:pt x="51758" y="0"/>
                      <a:pt x="33228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0" name="Group 15">
            <a:extLst>
              <a:ext uri="{FF2B5EF4-FFF2-40B4-BE49-F238E27FC236}">
                <a16:creationId xmlns:a16="http://schemas.microsoft.com/office/drawing/2014/main" id="{2061EFF3-A9AB-0B15-0CBB-2EB4AC9C9A1E}"/>
              </a:ext>
            </a:extLst>
          </p:cNvPr>
          <p:cNvGrpSpPr/>
          <p:nvPr/>
        </p:nvGrpSpPr>
        <p:grpSpPr>
          <a:xfrm>
            <a:off x="6477027" y="4879977"/>
            <a:ext cx="274160" cy="27833"/>
            <a:chOff x="9485313" y="3430588"/>
            <a:chExt cx="312737" cy="31750"/>
          </a:xfrm>
          <a:solidFill>
            <a:schemeClr val="bg1"/>
          </a:solidFill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28274284-F684-7F6E-3000-DFDAE4E4B3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6300" y="3430588"/>
              <a:ext cx="31750" cy="31750"/>
            </a:xfrm>
            <a:custGeom>
              <a:avLst/>
              <a:gdLst>
                <a:gd name="T0" fmla="*/ 9 w 9"/>
                <a:gd name="T1" fmla="*/ 4 h 9"/>
                <a:gd name="T2" fmla="*/ 4 w 9"/>
                <a:gd name="T3" fmla="*/ 9 h 9"/>
                <a:gd name="T4" fmla="*/ 0 w 9"/>
                <a:gd name="T5" fmla="*/ 4 h 9"/>
                <a:gd name="T6" fmla="*/ 4 w 9"/>
                <a:gd name="T7" fmla="*/ 0 h 9"/>
                <a:gd name="T8" fmla="*/ 9 w 9"/>
                <a:gd name="T9" fmla="*/ 4 h 9"/>
                <a:gd name="T10" fmla="*/ 9 w 9"/>
                <a:gd name="T11" fmla="*/ 4 h 9"/>
                <a:gd name="T12" fmla="*/ 9 w 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7"/>
                    <a:pt x="7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4649" tIns="32325" rIns="64649" bIns="32325" numCol="1" anchor="t" anchorCtr="0" compatLnSpc="1">
              <a:prstTxWarp prst="textNoShape">
                <a:avLst/>
              </a:prstTxWarp>
            </a:bodyPr>
            <a:lstStyle/>
            <a:p>
              <a:endParaRPr lang="en-GB" sz="1225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5CA954BA-E111-3C0C-76A2-DFCBDA816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5313" y="3430588"/>
              <a:ext cx="36512" cy="31750"/>
            </a:xfrm>
            <a:custGeom>
              <a:avLst/>
              <a:gdLst>
                <a:gd name="T0" fmla="*/ 10 w 10"/>
                <a:gd name="T1" fmla="*/ 4 h 9"/>
                <a:gd name="T2" fmla="*/ 5 w 10"/>
                <a:gd name="T3" fmla="*/ 9 h 9"/>
                <a:gd name="T4" fmla="*/ 0 w 10"/>
                <a:gd name="T5" fmla="*/ 4 h 9"/>
                <a:gd name="T6" fmla="*/ 5 w 10"/>
                <a:gd name="T7" fmla="*/ 0 h 9"/>
                <a:gd name="T8" fmla="*/ 10 w 10"/>
                <a:gd name="T9" fmla="*/ 4 h 9"/>
                <a:gd name="T10" fmla="*/ 10 w 10"/>
                <a:gd name="T11" fmla="*/ 4 h 9"/>
                <a:gd name="T12" fmla="*/ 10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10" y="4"/>
                  </a:moveTo>
                  <a:cubicBezTo>
                    <a:pt x="10" y="7"/>
                    <a:pt x="8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4649" tIns="32325" rIns="64649" bIns="32325" numCol="1" anchor="t" anchorCtr="0" compatLnSpc="1">
              <a:prstTxWarp prst="textNoShape">
                <a:avLst/>
              </a:prstTxWarp>
            </a:bodyPr>
            <a:lstStyle/>
            <a:p>
              <a:endParaRPr lang="en-GB" sz="1225"/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D9444DDE-E7FD-0E87-D0B6-ABA1C03BFA76}"/>
              </a:ext>
            </a:extLst>
          </p:cNvPr>
          <p:cNvGrpSpPr/>
          <p:nvPr/>
        </p:nvGrpSpPr>
        <p:grpSpPr>
          <a:xfrm>
            <a:off x="1820984" y="4763878"/>
            <a:ext cx="6027595" cy="1556529"/>
            <a:chOff x="1820984" y="4763878"/>
            <a:chExt cx="6027595" cy="15565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7018F0-894D-8EAF-1315-4A8603068A4C}"/>
                </a:ext>
              </a:extLst>
            </p:cNvPr>
            <p:cNvSpPr/>
            <p:nvPr/>
          </p:nvSpPr>
          <p:spPr>
            <a:xfrm>
              <a:off x="1820984" y="4807744"/>
              <a:ext cx="2561472" cy="5223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1149220" eaLnBrk="0" fontAlgn="base" hangingPunct="0">
                <a:defRPr/>
              </a:pPr>
              <a:r>
                <a:rPr lang="fr-FR" sz="1697" b="1"/>
                <a:t>Visualisation et création de tableaux de bord</a:t>
              </a:r>
              <a:endParaRPr lang="en-US" sz="1697"/>
            </a:p>
          </p:txBody>
        </p: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7E5A0E92-EDEE-72F1-D499-53E2B29AA255}"/>
                </a:ext>
              </a:extLst>
            </p:cNvPr>
            <p:cNvGrpSpPr/>
            <p:nvPr/>
          </p:nvGrpSpPr>
          <p:grpSpPr>
            <a:xfrm>
              <a:off x="4521828" y="4763878"/>
              <a:ext cx="3326751" cy="1556529"/>
              <a:chOff x="4521828" y="4763878"/>
              <a:chExt cx="3326751" cy="1556529"/>
            </a:xfrm>
          </p:grpSpPr>
          <p:sp>
            <p:nvSpPr>
              <p:cNvPr id="56" name="Freeform 82">
                <a:extLst>
                  <a:ext uri="{FF2B5EF4-FFF2-40B4-BE49-F238E27FC236}">
                    <a16:creationId xmlns:a16="http://schemas.microsoft.com/office/drawing/2014/main" id="{99336C81-7AA5-B2B0-6A9D-5BDBA8ABF1C4}"/>
                  </a:ext>
                </a:extLst>
              </p:cNvPr>
              <p:cNvSpPr/>
              <p:nvPr/>
            </p:nvSpPr>
            <p:spPr bwMode="gray">
              <a:xfrm rot="16200000" flipH="1">
                <a:off x="4616785" y="5097000"/>
                <a:ext cx="1244123" cy="1202692"/>
              </a:xfrm>
              <a:custGeom>
                <a:avLst/>
                <a:gdLst>
                  <a:gd name="connsiteX0" fmla="*/ 1575303 w 1575303"/>
                  <a:gd name="connsiteY0" fmla="*/ 1403288 h 1403288"/>
                  <a:gd name="connsiteX1" fmla="*/ 1575303 w 1575303"/>
                  <a:gd name="connsiteY1" fmla="*/ 0 h 1403288"/>
                  <a:gd name="connsiteX2" fmla="*/ 0 w 1575303"/>
                  <a:gd name="connsiteY2" fmla="*/ 0 h 140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5303" h="1403288">
                    <a:moveTo>
                      <a:pt x="1575303" y="1403288"/>
                    </a:moveTo>
                    <a:lnTo>
                      <a:pt x="157530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algn="ctr">
                <a:solidFill>
                  <a:schemeClr val="accent2"/>
                </a:solidFill>
                <a:miter lim="800000"/>
                <a:headEnd/>
                <a:tailEnd type="oval"/>
              </a:ln>
            </p:spPr>
            <p:txBody>
              <a:bodyPr anchor="ctr"/>
              <a:lstStyle/>
              <a:p>
                <a:pPr algn="ctr" defTabSz="1149220" eaLnBrk="0" fontAlgn="base" hangingPunct="0">
                  <a:defRPr/>
                </a:pPr>
                <a:endParaRPr lang="en-US" sz="1225">
                  <a:solidFill>
                    <a:srgbClr val="75787B"/>
                  </a:solidFill>
                </a:endParaRPr>
              </a:p>
            </p:txBody>
          </p:sp>
          <p:sp>
            <p:nvSpPr>
              <p:cNvPr id="57" name="Freeform 812">
                <a:extLst>
                  <a:ext uri="{FF2B5EF4-FFF2-40B4-BE49-F238E27FC236}">
                    <a16:creationId xmlns:a16="http://schemas.microsoft.com/office/drawing/2014/main" id="{629769A9-62D9-66BE-A2D4-F49804FE903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521828" y="4763878"/>
                <a:ext cx="347871" cy="348894"/>
              </a:xfrm>
              <a:custGeom>
                <a:avLst/>
                <a:gdLst>
                  <a:gd name="T0" fmla="*/ 373 w 512"/>
                  <a:gd name="T1" fmla="*/ 202 h 512"/>
                  <a:gd name="T2" fmla="*/ 394 w 512"/>
                  <a:gd name="T3" fmla="*/ 202 h 512"/>
                  <a:gd name="T4" fmla="*/ 394 w 512"/>
                  <a:gd name="T5" fmla="*/ 309 h 512"/>
                  <a:gd name="T6" fmla="*/ 117 w 512"/>
                  <a:gd name="T7" fmla="*/ 309 h 512"/>
                  <a:gd name="T8" fmla="*/ 117 w 512"/>
                  <a:gd name="T9" fmla="*/ 202 h 512"/>
                  <a:gd name="T10" fmla="*/ 138 w 512"/>
                  <a:gd name="T11" fmla="*/ 202 h 512"/>
                  <a:gd name="T12" fmla="*/ 138 w 512"/>
                  <a:gd name="T13" fmla="*/ 234 h 512"/>
                  <a:gd name="T14" fmla="*/ 149 w 512"/>
                  <a:gd name="T15" fmla="*/ 245 h 512"/>
                  <a:gd name="T16" fmla="*/ 160 w 512"/>
                  <a:gd name="T17" fmla="*/ 234 h 512"/>
                  <a:gd name="T18" fmla="*/ 160 w 512"/>
                  <a:gd name="T19" fmla="*/ 202 h 512"/>
                  <a:gd name="T20" fmla="*/ 181 w 512"/>
                  <a:gd name="T21" fmla="*/ 202 h 512"/>
                  <a:gd name="T22" fmla="*/ 181 w 512"/>
                  <a:gd name="T23" fmla="*/ 266 h 512"/>
                  <a:gd name="T24" fmla="*/ 192 w 512"/>
                  <a:gd name="T25" fmla="*/ 277 h 512"/>
                  <a:gd name="T26" fmla="*/ 202 w 512"/>
                  <a:gd name="T27" fmla="*/ 266 h 512"/>
                  <a:gd name="T28" fmla="*/ 202 w 512"/>
                  <a:gd name="T29" fmla="*/ 202 h 512"/>
                  <a:gd name="T30" fmla="*/ 224 w 512"/>
                  <a:gd name="T31" fmla="*/ 202 h 512"/>
                  <a:gd name="T32" fmla="*/ 224 w 512"/>
                  <a:gd name="T33" fmla="*/ 234 h 512"/>
                  <a:gd name="T34" fmla="*/ 234 w 512"/>
                  <a:gd name="T35" fmla="*/ 245 h 512"/>
                  <a:gd name="T36" fmla="*/ 245 w 512"/>
                  <a:gd name="T37" fmla="*/ 234 h 512"/>
                  <a:gd name="T38" fmla="*/ 245 w 512"/>
                  <a:gd name="T39" fmla="*/ 202 h 512"/>
                  <a:gd name="T40" fmla="*/ 266 w 512"/>
                  <a:gd name="T41" fmla="*/ 202 h 512"/>
                  <a:gd name="T42" fmla="*/ 266 w 512"/>
                  <a:gd name="T43" fmla="*/ 266 h 512"/>
                  <a:gd name="T44" fmla="*/ 277 w 512"/>
                  <a:gd name="T45" fmla="*/ 277 h 512"/>
                  <a:gd name="T46" fmla="*/ 288 w 512"/>
                  <a:gd name="T47" fmla="*/ 266 h 512"/>
                  <a:gd name="T48" fmla="*/ 288 w 512"/>
                  <a:gd name="T49" fmla="*/ 202 h 512"/>
                  <a:gd name="T50" fmla="*/ 309 w 512"/>
                  <a:gd name="T51" fmla="*/ 202 h 512"/>
                  <a:gd name="T52" fmla="*/ 309 w 512"/>
                  <a:gd name="T53" fmla="*/ 234 h 512"/>
                  <a:gd name="T54" fmla="*/ 320 w 512"/>
                  <a:gd name="T55" fmla="*/ 245 h 512"/>
                  <a:gd name="T56" fmla="*/ 330 w 512"/>
                  <a:gd name="T57" fmla="*/ 234 h 512"/>
                  <a:gd name="T58" fmla="*/ 330 w 512"/>
                  <a:gd name="T59" fmla="*/ 202 h 512"/>
                  <a:gd name="T60" fmla="*/ 352 w 512"/>
                  <a:gd name="T61" fmla="*/ 202 h 512"/>
                  <a:gd name="T62" fmla="*/ 352 w 512"/>
                  <a:gd name="T63" fmla="*/ 266 h 512"/>
                  <a:gd name="T64" fmla="*/ 362 w 512"/>
                  <a:gd name="T65" fmla="*/ 277 h 512"/>
                  <a:gd name="T66" fmla="*/ 373 w 512"/>
                  <a:gd name="T67" fmla="*/ 266 h 512"/>
                  <a:gd name="T68" fmla="*/ 373 w 512"/>
                  <a:gd name="T69" fmla="*/ 202 h 512"/>
                  <a:gd name="T70" fmla="*/ 512 w 512"/>
                  <a:gd name="T71" fmla="*/ 256 h 512"/>
                  <a:gd name="T72" fmla="*/ 256 w 512"/>
                  <a:gd name="T73" fmla="*/ 512 h 512"/>
                  <a:gd name="T74" fmla="*/ 0 w 512"/>
                  <a:gd name="T75" fmla="*/ 256 h 512"/>
                  <a:gd name="T76" fmla="*/ 256 w 512"/>
                  <a:gd name="T77" fmla="*/ 0 h 512"/>
                  <a:gd name="T78" fmla="*/ 512 w 512"/>
                  <a:gd name="T79" fmla="*/ 256 h 512"/>
                  <a:gd name="T80" fmla="*/ 416 w 512"/>
                  <a:gd name="T81" fmla="*/ 192 h 512"/>
                  <a:gd name="T82" fmla="*/ 405 w 512"/>
                  <a:gd name="T83" fmla="*/ 181 h 512"/>
                  <a:gd name="T84" fmla="*/ 106 w 512"/>
                  <a:gd name="T85" fmla="*/ 181 h 512"/>
                  <a:gd name="T86" fmla="*/ 96 w 512"/>
                  <a:gd name="T87" fmla="*/ 192 h 512"/>
                  <a:gd name="T88" fmla="*/ 96 w 512"/>
                  <a:gd name="T89" fmla="*/ 320 h 512"/>
                  <a:gd name="T90" fmla="*/ 106 w 512"/>
                  <a:gd name="T91" fmla="*/ 330 h 512"/>
                  <a:gd name="T92" fmla="*/ 405 w 512"/>
                  <a:gd name="T93" fmla="*/ 330 h 512"/>
                  <a:gd name="T94" fmla="*/ 416 w 512"/>
                  <a:gd name="T95" fmla="*/ 320 h 512"/>
                  <a:gd name="T96" fmla="*/ 416 w 512"/>
                  <a:gd name="T97" fmla="*/ 192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2" h="512">
                    <a:moveTo>
                      <a:pt x="373" y="202"/>
                    </a:move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309"/>
                      <a:pt x="394" y="309"/>
                      <a:pt x="394" y="309"/>
                    </a:cubicBezTo>
                    <a:cubicBezTo>
                      <a:pt x="117" y="309"/>
                      <a:pt x="117" y="309"/>
                      <a:pt x="117" y="309"/>
                    </a:cubicBezTo>
                    <a:cubicBezTo>
                      <a:pt x="117" y="202"/>
                      <a:pt x="117" y="202"/>
                      <a:pt x="117" y="202"/>
                    </a:cubicBezTo>
                    <a:cubicBezTo>
                      <a:pt x="138" y="202"/>
                      <a:pt x="138" y="202"/>
                      <a:pt x="138" y="202"/>
                    </a:cubicBezTo>
                    <a:cubicBezTo>
                      <a:pt x="138" y="234"/>
                      <a:pt x="138" y="234"/>
                      <a:pt x="138" y="234"/>
                    </a:cubicBezTo>
                    <a:cubicBezTo>
                      <a:pt x="138" y="240"/>
                      <a:pt x="143" y="245"/>
                      <a:pt x="149" y="245"/>
                    </a:cubicBezTo>
                    <a:cubicBezTo>
                      <a:pt x="155" y="245"/>
                      <a:pt x="160" y="240"/>
                      <a:pt x="160" y="234"/>
                    </a:cubicBezTo>
                    <a:cubicBezTo>
                      <a:pt x="160" y="202"/>
                      <a:pt x="160" y="202"/>
                      <a:pt x="160" y="202"/>
                    </a:cubicBezTo>
                    <a:cubicBezTo>
                      <a:pt x="181" y="202"/>
                      <a:pt x="181" y="202"/>
                      <a:pt x="181" y="202"/>
                    </a:cubicBezTo>
                    <a:cubicBezTo>
                      <a:pt x="181" y="266"/>
                      <a:pt x="181" y="266"/>
                      <a:pt x="181" y="266"/>
                    </a:cubicBezTo>
                    <a:cubicBezTo>
                      <a:pt x="181" y="272"/>
                      <a:pt x="186" y="277"/>
                      <a:pt x="192" y="277"/>
                    </a:cubicBezTo>
                    <a:cubicBezTo>
                      <a:pt x="198" y="277"/>
                      <a:pt x="202" y="272"/>
                      <a:pt x="202" y="266"/>
                    </a:cubicBezTo>
                    <a:cubicBezTo>
                      <a:pt x="202" y="202"/>
                      <a:pt x="202" y="202"/>
                      <a:pt x="202" y="202"/>
                    </a:cubicBezTo>
                    <a:cubicBezTo>
                      <a:pt x="224" y="202"/>
                      <a:pt x="224" y="202"/>
                      <a:pt x="224" y="202"/>
                    </a:cubicBezTo>
                    <a:cubicBezTo>
                      <a:pt x="224" y="234"/>
                      <a:pt x="224" y="234"/>
                      <a:pt x="224" y="234"/>
                    </a:cubicBezTo>
                    <a:cubicBezTo>
                      <a:pt x="224" y="240"/>
                      <a:pt x="228" y="245"/>
                      <a:pt x="234" y="245"/>
                    </a:cubicBezTo>
                    <a:cubicBezTo>
                      <a:pt x="240" y="245"/>
                      <a:pt x="245" y="240"/>
                      <a:pt x="245" y="234"/>
                    </a:cubicBezTo>
                    <a:cubicBezTo>
                      <a:pt x="245" y="202"/>
                      <a:pt x="245" y="202"/>
                      <a:pt x="245" y="202"/>
                    </a:cubicBezTo>
                    <a:cubicBezTo>
                      <a:pt x="266" y="202"/>
                      <a:pt x="266" y="202"/>
                      <a:pt x="266" y="202"/>
                    </a:cubicBezTo>
                    <a:cubicBezTo>
                      <a:pt x="266" y="266"/>
                      <a:pt x="266" y="266"/>
                      <a:pt x="266" y="266"/>
                    </a:cubicBezTo>
                    <a:cubicBezTo>
                      <a:pt x="266" y="272"/>
                      <a:pt x="271" y="277"/>
                      <a:pt x="277" y="277"/>
                    </a:cubicBezTo>
                    <a:cubicBezTo>
                      <a:pt x="283" y="277"/>
                      <a:pt x="288" y="272"/>
                      <a:pt x="288" y="266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309" y="202"/>
                      <a:pt x="309" y="202"/>
                      <a:pt x="309" y="202"/>
                    </a:cubicBezTo>
                    <a:cubicBezTo>
                      <a:pt x="309" y="234"/>
                      <a:pt x="309" y="234"/>
                      <a:pt x="309" y="234"/>
                    </a:cubicBezTo>
                    <a:cubicBezTo>
                      <a:pt x="309" y="240"/>
                      <a:pt x="314" y="245"/>
                      <a:pt x="320" y="245"/>
                    </a:cubicBezTo>
                    <a:cubicBezTo>
                      <a:pt x="326" y="245"/>
                      <a:pt x="330" y="240"/>
                      <a:pt x="330" y="234"/>
                    </a:cubicBezTo>
                    <a:cubicBezTo>
                      <a:pt x="330" y="202"/>
                      <a:pt x="330" y="202"/>
                      <a:pt x="330" y="202"/>
                    </a:cubicBezTo>
                    <a:cubicBezTo>
                      <a:pt x="352" y="202"/>
                      <a:pt x="352" y="202"/>
                      <a:pt x="352" y="202"/>
                    </a:cubicBezTo>
                    <a:cubicBezTo>
                      <a:pt x="352" y="266"/>
                      <a:pt x="352" y="266"/>
                      <a:pt x="352" y="266"/>
                    </a:cubicBezTo>
                    <a:cubicBezTo>
                      <a:pt x="352" y="272"/>
                      <a:pt x="356" y="277"/>
                      <a:pt x="362" y="277"/>
                    </a:cubicBezTo>
                    <a:cubicBezTo>
                      <a:pt x="368" y="277"/>
                      <a:pt x="373" y="272"/>
                      <a:pt x="373" y="266"/>
                    </a:cubicBezTo>
                    <a:lnTo>
                      <a:pt x="373" y="202"/>
                    </a:lnTo>
                    <a:close/>
                    <a:moveTo>
                      <a:pt x="512" y="256"/>
                    </a:moveTo>
                    <a:cubicBezTo>
                      <a:pt x="512" y="397"/>
                      <a:pt x="397" y="512"/>
                      <a:pt x="256" y="512"/>
                    </a:cubicBezTo>
                    <a:cubicBezTo>
                      <a:pt x="114" y="512"/>
                      <a:pt x="0" y="397"/>
                      <a:pt x="0" y="256"/>
                    </a:cubicBezTo>
                    <a:cubicBezTo>
                      <a:pt x="0" y="114"/>
                      <a:pt x="114" y="0"/>
                      <a:pt x="256" y="0"/>
                    </a:cubicBezTo>
                    <a:cubicBezTo>
                      <a:pt x="397" y="0"/>
                      <a:pt x="512" y="114"/>
                      <a:pt x="512" y="256"/>
                    </a:cubicBezTo>
                    <a:close/>
                    <a:moveTo>
                      <a:pt x="416" y="192"/>
                    </a:moveTo>
                    <a:cubicBezTo>
                      <a:pt x="416" y="186"/>
                      <a:pt x="411" y="181"/>
                      <a:pt x="405" y="181"/>
                    </a:cubicBezTo>
                    <a:cubicBezTo>
                      <a:pt x="106" y="181"/>
                      <a:pt x="106" y="181"/>
                      <a:pt x="106" y="181"/>
                    </a:cubicBezTo>
                    <a:cubicBezTo>
                      <a:pt x="100" y="181"/>
                      <a:pt x="96" y="186"/>
                      <a:pt x="96" y="192"/>
                    </a:cubicBezTo>
                    <a:cubicBezTo>
                      <a:pt x="96" y="320"/>
                      <a:pt x="96" y="320"/>
                      <a:pt x="96" y="320"/>
                    </a:cubicBezTo>
                    <a:cubicBezTo>
                      <a:pt x="96" y="326"/>
                      <a:pt x="100" y="330"/>
                      <a:pt x="106" y="330"/>
                    </a:cubicBezTo>
                    <a:cubicBezTo>
                      <a:pt x="405" y="330"/>
                      <a:pt x="405" y="330"/>
                      <a:pt x="405" y="330"/>
                    </a:cubicBezTo>
                    <a:cubicBezTo>
                      <a:pt x="411" y="330"/>
                      <a:pt x="416" y="326"/>
                      <a:pt x="416" y="320"/>
                    </a:cubicBezTo>
                    <a:lnTo>
                      <a:pt x="416" y="1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6200" tIns="43100" rIns="86200" bIns="431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25"/>
              </a:p>
            </p:txBody>
          </p:sp>
          <p:sp>
            <p:nvSpPr>
              <p:cNvPr id="58" name="Rectangle 140">
                <a:extLst>
                  <a:ext uri="{FF2B5EF4-FFF2-40B4-BE49-F238E27FC236}">
                    <a16:creationId xmlns:a16="http://schemas.microsoft.com/office/drawing/2014/main" id="{E906C817-265B-2537-E34A-2C6B5C8EE0CF}"/>
                  </a:ext>
                </a:extLst>
              </p:cNvPr>
              <p:cNvSpPr/>
              <p:nvPr/>
            </p:nvSpPr>
            <p:spPr bwMode="auto">
              <a:xfrm rot="2700000">
                <a:off x="5956042" y="4331681"/>
                <a:ext cx="1320400" cy="2464675"/>
              </a:xfrm>
              <a:custGeom>
                <a:avLst/>
                <a:gdLst/>
                <a:ahLst/>
                <a:cxnLst/>
                <a:rect l="l" t="t" r="r" b="b"/>
                <a:pathLst>
                  <a:path w="1224136" h="2290176">
                    <a:moveTo>
                      <a:pt x="459315" y="63272"/>
                    </a:moveTo>
                    <a:cubicBezTo>
                      <a:pt x="498408" y="24178"/>
                      <a:pt x="552413" y="-1"/>
                      <a:pt x="612067" y="0"/>
                    </a:cubicBezTo>
                    <a:cubicBezTo>
                      <a:pt x="731374" y="-1"/>
                      <a:pt x="828091" y="96717"/>
                      <a:pt x="828091" y="216024"/>
                    </a:cubicBezTo>
                    <a:cubicBezTo>
                      <a:pt x="828091" y="299408"/>
                      <a:pt x="780848" y="371756"/>
                      <a:pt x="711216" y="406896"/>
                    </a:cubicBezTo>
                    <a:cubicBezTo>
                      <a:pt x="691916" y="450663"/>
                      <a:pt x="710517" y="496019"/>
                      <a:pt x="737802" y="533019"/>
                    </a:cubicBezTo>
                    <a:lnTo>
                      <a:pt x="1224136" y="533019"/>
                    </a:lnTo>
                    <a:lnTo>
                      <a:pt x="1224136" y="1022319"/>
                    </a:lnTo>
                    <a:cubicBezTo>
                      <a:pt x="1188699" y="1048297"/>
                      <a:pt x="1145539" y="1064335"/>
                      <a:pt x="1103821" y="1045939"/>
                    </a:cubicBezTo>
                    <a:cubicBezTo>
                      <a:pt x="1068681" y="976307"/>
                      <a:pt x="996332" y="929064"/>
                      <a:pt x="912948" y="929064"/>
                    </a:cubicBezTo>
                    <a:cubicBezTo>
                      <a:pt x="793641" y="929064"/>
                      <a:pt x="696924" y="1025781"/>
                      <a:pt x="696924" y="1145088"/>
                    </a:cubicBezTo>
                    <a:cubicBezTo>
                      <a:pt x="696924" y="1204742"/>
                      <a:pt x="721103" y="1258747"/>
                      <a:pt x="760196" y="1297840"/>
                    </a:cubicBezTo>
                    <a:cubicBezTo>
                      <a:pt x="799288" y="1336933"/>
                      <a:pt x="853295" y="1361112"/>
                      <a:pt x="912948" y="1361112"/>
                    </a:cubicBezTo>
                    <a:cubicBezTo>
                      <a:pt x="994408" y="1361112"/>
                      <a:pt x="1065338" y="1316024"/>
                      <a:pt x="1101259" y="1248955"/>
                    </a:cubicBezTo>
                    <a:cubicBezTo>
                      <a:pt x="1145166" y="1227475"/>
                      <a:pt x="1184384" y="1241255"/>
                      <a:pt x="1224136" y="1268072"/>
                    </a:cubicBezTo>
                    <a:lnTo>
                      <a:pt x="1224136" y="1757155"/>
                    </a:lnTo>
                    <a:lnTo>
                      <a:pt x="737830" y="1757155"/>
                    </a:lnTo>
                    <a:cubicBezTo>
                      <a:pt x="709519" y="1799263"/>
                      <a:pt x="693506" y="1839996"/>
                      <a:pt x="715934" y="1885841"/>
                    </a:cubicBezTo>
                    <a:cubicBezTo>
                      <a:pt x="783003" y="1921763"/>
                      <a:pt x="828091" y="1992692"/>
                      <a:pt x="828091" y="2074152"/>
                    </a:cubicBezTo>
                    <a:cubicBezTo>
                      <a:pt x="828091" y="2133806"/>
                      <a:pt x="803912" y="2187812"/>
                      <a:pt x="764819" y="2226904"/>
                    </a:cubicBezTo>
                    <a:cubicBezTo>
                      <a:pt x="725726" y="2265997"/>
                      <a:pt x="671721" y="2290176"/>
                      <a:pt x="612067" y="2290176"/>
                    </a:cubicBezTo>
                    <a:cubicBezTo>
                      <a:pt x="492760" y="2290176"/>
                      <a:pt x="396043" y="2193459"/>
                      <a:pt x="396043" y="2074152"/>
                    </a:cubicBezTo>
                    <a:cubicBezTo>
                      <a:pt x="396043" y="1990768"/>
                      <a:pt x="443286" y="1918419"/>
                      <a:pt x="512918" y="1883280"/>
                    </a:cubicBezTo>
                    <a:cubicBezTo>
                      <a:pt x="532219" y="1839511"/>
                      <a:pt x="513617" y="1794156"/>
                      <a:pt x="486332" y="1757155"/>
                    </a:cubicBezTo>
                    <a:lnTo>
                      <a:pt x="0" y="1757155"/>
                    </a:lnTo>
                    <a:lnTo>
                      <a:pt x="0" y="1270658"/>
                    </a:lnTo>
                    <a:cubicBezTo>
                      <a:pt x="36913" y="1243440"/>
                      <a:pt x="82146" y="1224987"/>
                      <a:pt x="125800" y="1244235"/>
                    </a:cubicBezTo>
                    <a:cubicBezTo>
                      <a:pt x="160938" y="1313868"/>
                      <a:pt x="233287" y="1361111"/>
                      <a:pt x="316671" y="1361111"/>
                    </a:cubicBezTo>
                    <a:cubicBezTo>
                      <a:pt x="435979" y="1361111"/>
                      <a:pt x="532696" y="1264394"/>
                      <a:pt x="532695" y="1145087"/>
                    </a:cubicBezTo>
                    <a:cubicBezTo>
                      <a:pt x="532696" y="1085433"/>
                      <a:pt x="508516" y="1031428"/>
                      <a:pt x="469423" y="992335"/>
                    </a:cubicBezTo>
                    <a:cubicBezTo>
                      <a:pt x="430331" y="953241"/>
                      <a:pt x="376325" y="929063"/>
                      <a:pt x="316671" y="929063"/>
                    </a:cubicBezTo>
                    <a:cubicBezTo>
                      <a:pt x="235212" y="929062"/>
                      <a:pt x="164282" y="974151"/>
                      <a:pt x="128360" y="1041219"/>
                    </a:cubicBezTo>
                    <a:cubicBezTo>
                      <a:pt x="82624" y="1063596"/>
                      <a:pt x="41974" y="1047710"/>
                      <a:pt x="0" y="1019480"/>
                    </a:cubicBezTo>
                    <a:lnTo>
                      <a:pt x="0" y="533019"/>
                    </a:lnTo>
                    <a:lnTo>
                      <a:pt x="486306" y="533019"/>
                    </a:lnTo>
                    <a:cubicBezTo>
                      <a:pt x="514616" y="490911"/>
                      <a:pt x="530629" y="450179"/>
                      <a:pt x="508200" y="404335"/>
                    </a:cubicBezTo>
                    <a:cubicBezTo>
                      <a:pt x="441131" y="368413"/>
                      <a:pt x="396043" y="297484"/>
                      <a:pt x="396043" y="216024"/>
                    </a:cubicBezTo>
                    <a:cubicBezTo>
                      <a:pt x="396043" y="156370"/>
                      <a:pt x="420223" y="102364"/>
                      <a:pt x="459315" y="63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6200" bIns="86200" anchor="ctr"/>
              <a:lstStyle/>
              <a:p>
                <a:pPr algn="ctr" defTabSz="1149220" eaLnBrk="0" fontAlgn="base" hangingPunct="0">
                  <a:defRPr/>
                </a:pPr>
                <a:endParaRPr lang="en-US" sz="1225">
                  <a:solidFill>
                    <a:srgbClr val="44546A"/>
                  </a:solidFill>
                </a:endParaRPr>
              </a:p>
            </p:txBody>
          </p:sp>
        </p:grpSp>
      </p:grpSp>
      <p:sp>
        <p:nvSpPr>
          <p:cNvPr id="59" name="Oval 34">
            <a:extLst>
              <a:ext uri="{FF2B5EF4-FFF2-40B4-BE49-F238E27FC236}">
                <a16:creationId xmlns:a16="http://schemas.microsoft.com/office/drawing/2014/main" id="{B703AD04-44C3-DB53-895D-A9DCEF99D8D8}"/>
              </a:ext>
            </a:extLst>
          </p:cNvPr>
          <p:cNvSpPr/>
          <p:nvPr/>
        </p:nvSpPr>
        <p:spPr bwMode="gray">
          <a:xfrm>
            <a:off x="5465845" y="3525727"/>
            <a:ext cx="2248810" cy="2250623"/>
          </a:xfrm>
          <a:prstGeom prst="ellipse">
            <a:avLst/>
          </a:prstGeom>
          <a:solidFill>
            <a:srgbClr val="000000"/>
          </a:solidFill>
          <a:ln w="19050" algn="ctr">
            <a:noFill/>
            <a:miter lim="800000"/>
            <a:headEnd/>
            <a:tailEnd/>
          </a:ln>
        </p:spPr>
        <p:txBody>
          <a:bodyPr wrap="none" lIns="0" tIns="0" rIns="0" bIns="0" anchor="t"/>
          <a:lstStyle/>
          <a:p>
            <a:pPr algn="ctr" defTabSz="1219170" eaLnBrk="0" fontAlgn="base" hangingPunct="0">
              <a:defRPr/>
            </a:pPr>
            <a:endParaRPr lang="en-US" sz="1300">
              <a:solidFill>
                <a:prstClr val="white"/>
              </a:solidFill>
            </a:endParaRPr>
          </a:p>
        </p:txBody>
      </p:sp>
      <p:pic>
        <p:nvPicPr>
          <p:cNvPr id="60" name="Picture 2" descr="Graylog Germany GmbH - CyberCompare">
            <a:extLst>
              <a:ext uri="{FF2B5EF4-FFF2-40B4-BE49-F238E27FC236}">
                <a16:creationId xmlns:a16="http://schemas.microsoft.com/office/drawing/2014/main" id="{E98C6D80-5A90-AAAD-A6B5-3E7932233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590" y="4335813"/>
            <a:ext cx="1791856" cy="5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559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E5A66AB-7ABE-4C0A-8653-9BE9A77B15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927" y="1750"/>
          <a:ext cx="1750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E5A66AB-7ABE-4C0A-8653-9BE9A77B1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7" y="1750"/>
                        <a:ext cx="1750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5628-F4BB-47D4-AF56-DAF853C49D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spcBef>
                <a:spcPts val="853"/>
              </a:spcBef>
              <a:buSzPct val="100000"/>
            </a:pPr>
            <a:fld id="{8CEAD05E-2714-4B34-B50B-B68BE1D7F5D9}" type="slidenum">
              <a:rPr lang="fr-FR" smtClean="0"/>
              <a:pPr>
                <a:spcBef>
                  <a:spcPts val="853"/>
                </a:spcBef>
                <a:buSzPct val="100000"/>
              </a:pPr>
              <a:t>7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434EAAA-00CF-9BC0-28B8-A5279AB187F3}"/>
              </a:ext>
            </a:extLst>
          </p:cNvPr>
          <p:cNvGrpSpPr/>
          <p:nvPr/>
        </p:nvGrpSpPr>
        <p:grpSpPr>
          <a:xfrm>
            <a:off x="763877" y="107904"/>
            <a:ext cx="11783417" cy="972808"/>
            <a:chOff x="763877" y="140517"/>
            <a:chExt cx="11783417" cy="972808"/>
          </a:xfrm>
        </p:grpSpPr>
        <p:sp>
          <p:nvSpPr>
            <p:cNvPr id="6" name="Chevron 7">
              <a:extLst>
                <a:ext uri="{FF2B5EF4-FFF2-40B4-BE49-F238E27FC236}">
                  <a16:creationId xmlns:a16="http://schemas.microsoft.com/office/drawing/2014/main" id="{4A15C603-D664-5182-B317-3276B74EBDB6}"/>
                </a:ext>
              </a:extLst>
            </p:cNvPr>
            <p:cNvSpPr/>
            <p:nvPr/>
          </p:nvSpPr>
          <p:spPr>
            <a:xfrm>
              <a:off x="9495549" y="140517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59C597D-7D84-B18E-7CA7-13C915BCEC58}"/>
                </a:ext>
              </a:extLst>
            </p:cNvPr>
            <p:cNvGrpSpPr/>
            <p:nvPr/>
          </p:nvGrpSpPr>
          <p:grpSpPr>
            <a:xfrm>
              <a:off x="763877" y="140517"/>
              <a:ext cx="9738852" cy="972808"/>
              <a:chOff x="763877" y="140517"/>
              <a:chExt cx="9738852" cy="972808"/>
            </a:xfrm>
          </p:grpSpPr>
          <p:sp>
            <p:nvSpPr>
              <p:cNvPr id="8" name="Chevron 5">
                <a:extLst>
                  <a:ext uri="{FF2B5EF4-FFF2-40B4-BE49-F238E27FC236}">
                    <a16:creationId xmlns:a16="http://schemas.microsoft.com/office/drawing/2014/main" id="{74C0DC6D-2C98-5533-6F60-F17EE2138E6E}"/>
                  </a:ext>
                </a:extLst>
              </p:cNvPr>
              <p:cNvSpPr/>
              <p:nvPr/>
            </p:nvSpPr>
            <p:spPr>
              <a:xfrm>
                <a:off x="3681880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Etude de </a:t>
                </a:r>
                <a:r>
                  <a:rPr lang="en-US" sz="1200" err="1">
                    <a:solidFill>
                      <a:schemeClr val="bg1"/>
                    </a:solidFill>
                  </a:rPr>
                  <a:t>l’existent</a:t>
                </a:r>
                <a:r>
                  <a:rPr lang="en-US" sz="1200">
                    <a:solidFill>
                      <a:schemeClr val="bg1"/>
                    </a:solidFill>
                  </a:rPr>
                  <a:t>	</a:t>
                </a:r>
              </a:p>
            </p:txBody>
          </p:sp>
          <p:sp>
            <p:nvSpPr>
              <p:cNvPr id="10" name="Chevron 6">
                <a:extLst>
                  <a:ext uri="{FF2B5EF4-FFF2-40B4-BE49-F238E27FC236}">
                    <a16:creationId xmlns:a16="http://schemas.microsoft.com/office/drawing/2014/main" id="{954C7849-52C5-33EF-40CA-B71BD1F2F033}"/>
                  </a:ext>
                </a:extLst>
              </p:cNvPr>
              <p:cNvSpPr/>
              <p:nvPr/>
            </p:nvSpPr>
            <p:spPr>
              <a:xfrm>
                <a:off x="6577546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Conception</a:t>
                </a:r>
              </a:p>
            </p:txBody>
          </p:sp>
          <p:sp>
            <p:nvSpPr>
              <p:cNvPr id="11" name="Pentagon 4">
                <a:extLst>
                  <a:ext uri="{FF2B5EF4-FFF2-40B4-BE49-F238E27FC236}">
                    <a16:creationId xmlns:a16="http://schemas.microsoft.com/office/drawing/2014/main" id="{358ED46B-CFC3-83ED-0757-CC4221ED3B73}"/>
                  </a:ext>
                </a:extLst>
              </p:cNvPr>
              <p:cNvSpPr/>
              <p:nvPr/>
            </p:nvSpPr>
            <p:spPr>
              <a:xfrm>
                <a:off x="763877" y="140517"/>
                <a:ext cx="3051745" cy="459222"/>
              </a:xfrm>
              <a:prstGeom prst="homePlate">
                <a:avLst/>
              </a:prstGeom>
              <a:solidFill>
                <a:srgbClr val="92D05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600" b="1" err="1">
                    <a:solidFill>
                      <a:schemeClr val="tx1"/>
                    </a:solidFill>
                  </a:rPr>
                  <a:t>Contexte</a:t>
                </a:r>
                <a:r>
                  <a:rPr lang="en-US" sz="1600" b="1">
                    <a:solidFill>
                      <a:schemeClr val="tx1"/>
                    </a:solidFill>
                  </a:rPr>
                  <a:t> du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projet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AutoShape 4">
                <a:extLst>
                  <a:ext uri="{FF2B5EF4-FFF2-40B4-BE49-F238E27FC236}">
                    <a16:creationId xmlns:a16="http://schemas.microsoft.com/office/drawing/2014/main" id="{D9FAB5DD-D3C2-5968-691B-5917C24C2F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344642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Contexte</a:t>
                </a:r>
                <a:r>
                  <a:rPr lang="en-US" sz="1200">
                    <a:solidFill>
                      <a:schemeClr val="bg1"/>
                    </a:solidFill>
                  </a:rPr>
                  <a:t> de </a:t>
                </a:r>
                <a:r>
                  <a:rPr lang="en-US" sz="1200" err="1">
                    <a:solidFill>
                      <a:schemeClr val="bg1"/>
                    </a:solidFill>
                  </a:rPr>
                  <a:t>projet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96AE6E3E-5F51-D5B1-DF00-8C4102551D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96884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97999B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Problèmatique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85AB6D80-9BD0-D0D1-35EE-CAD96327AD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774534" y="758087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err="1">
                    <a:solidFill>
                      <a:schemeClr val="bg1"/>
                    </a:solidFill>
                  </a:rPr>
                  <a:t>Présentation</a:t>
                </a:r>
                <a:r>
                  <a:rPr lang="en-US" sz="1200">
                    <a:solidFill>
                      <a:schemeClr val="bg1"/>
                    </a:solidFill>
                  </a:rPr>
                  <a:t> de </a:t>
                </a:r>
                <a:r>
                  <a:rPr lang="en-US" sz="1200" err="1">
                    <a:solidFill>
                      <a:schemeClr val="bg1"/>
                    </a:solidFill>
                  </a:rPr>
                  <a:t>l’entreprise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8B0F641-3D0F-6E08-E6AB-23AE09A88F81}"/>
              </a:ext>
            </a:extLst>
          </p:cNvPr>
          <p:cNvSpPr/>
          <p:nvPr/>
        </p:nvSpPr>
        <p:spPr bwMode="gray">
          <a:xfrm>
            <a:off x="876300" y="2095500"/>
            <a:ext cx="5207000" cy="3022600"/>
          </a:xfrm>
          <a:prstGeom prst="rect">
            <a:avLst/>
          </a:prstGeom>
          <a:solidFill>
            <a:srgbClr val="9DD4CF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0E4030-1EBB-BA75-B4A8-58B46F866864}"/>
              </a:ext>
            </a:extLst>
          </p:cNvPr>
          <p:cNvSpPr/>
          <p:nvPr/>
        </p:nvSpPr>
        <p:spPr bwMode="gray">
          <a:xfrm>
            <a:off x="7226300" y="2095500"/>
            <a:ext cx="5207000" cy="3022600"/>
          </a:xfrm>
          <a:prstGeom prst="rect">
            <a:avLst/>
          </a:prstGeom>
          <a:solidFill>
            <a:srgbClr val="D7F4D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fr-FR" sz="1600" b="1">
              <a:solidFill>
                <a:schemeClr val="bg1"/>
              </a:solidFill>
            </a:endParaRPr>
          </a:p>
        </p:txBody>
      </p:sp>
      <p:pic>
        <p:nvPicPr>
          <p:cNvPr id="30" name="Picture 2" descr="Graylog Germany GmbH - CyberCompare">
            <a:extLst>
              <a:ext uri="{FF2B5EF4-FFF2-40B4-BE49-F238E27FC236}">
                <a16:creationId xmlns:a16="http://schemas.microsoft.com/office/drawing/2014/main" id="{533F046E-4CA7-5C1E-E51B-ED2E55BC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239" y="3492393"/>
            <a:ext cx="1791856" cy="5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03ED43E-744F-46DC-4B16-D25B04315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953" y="2192717"/>
            <a:ext cx="2751021" cy="79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40AB24D-7F84-7B8F-7810-BE446CA9A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321" y="2366791"/>
            <a:ext cx="3642957" cy="5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raylog Germany GmbH - CyberCompare">
            <a:extLst>
              <a:ext uri="{FF2B5EF4-FFF2-40B4-BE49-F238E27FC236}">
                <a16:creationId xmlns:a16="http://schemas.microsoft.com/office/drawing/2014/main" id="{2B98C8F1-739A-4DFD-10F8-98D5BDCA1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872" y="3423345"/>
            <a:ext cx="1791856" cy="5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Pentagon 13">
            <a:extLst>
              <a:ext uri="{FF2B5EF4-FFF2-40B4-BE49-F238E27FC236}">
                <a16:creationId xmlns:a16="http://schemas.microsoft.com/office/drawing/2014/main" id="{040F4A87-5EEA-A48A-DBB0-72C7528E7EF8}"/>
              </a:ext>
            </a:extLst>
          </p:cNvPr>
          <p:cNvSpPr/>
          <p:nvPr/>
        </p:nvSpPr>
        <p:spPr>
          <a:xfrm>
            <a:off x="2672105" y="5921534"/>
            <a:ext cx="3011687" cy="705659"/>
          </a:xfrm>
          <a:prstGeom prst="homePlat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1200" err="1">
                <a:solidFill>
                  <a:srgbClr val="43B02A"/>
                </a:solidFill>
              </a:rPr>
              <a:t>Décomissionnement</a:t>
            </a:r>
            <a:r>
              <a:rPr lang="en-US" sz="1200">
                <a:solidFill>
                  <a:srgbClr val="43B02A"/>
                </a:solidFill>
              </a:rPr>
              <a:t> </a:t>
            </a:r>
            <a:r>
              <a:rPr lang="en-US" sz="1200" err="1">
                <a:solidFill>
                  <a:srgbClr val="43B02A"/>
                </a:solidFill>
              </a:rPr>
              <a:t>d’OVH</a:t>
            </a:r>
            <a:endParaRPr lang="en-US" sz="1200">
              <a:solidFill>
                <a:srgbClr val="43B02A"/>
              </a:solidFill>
            </a:endParaRPr>
          </a:p>
        </p:txBody>
      </p:sp>
      <p:sp>
        <p:nvSpPr>
          <p:cNvPr id="48" name="Chevron 14">
            <a:extLst>
              <a:ext uri="{FF2B5EF4-FFF2-40B4-BE49-F238E27FC236}">
                <a16:creationId xmlns:a16="http://schemas.microsoft.com/office/drawing/2014/main" id="{E97D04F4-71DA-206B-8C29-09AE1E6F80E9}"/>
              </a:ext>
            </a:extLst>
          </p:cNvPr>
          <p:cNvSpPr/>
          <p:nvPr/>
        </p:nvSpPr>
        <p:spPr>
          <a:xfrm>
            <a:off x="5397776" y="5921534"/>
            <a:ext cx="3011687" cy="705659"/>
          </a:xfrm>
          <a:prstGeom prst="chevron">
            <a:avLst/>
          </a:prstGeom>
          <a:noFill/>
          <a:ln w="19050">
            <a:solidFill>
              <a:srgbClr val="BB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1200">
                <a:solidFill>
                  <a:schemeClr val="tx1"/>
                </a:solidFill>
                <a:latin typeface="+mj-lt"/>
              </a:rPr>
              <a:t>Mise à 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niveau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 de Graylog</a:t>
            </a:r>
          </a:p>
        </p:txBody>
      </p:sp>
      <p:sp>
        <p:nvSpPr>
          <p:cNvPr id="49" name="Chevron 15">
            <a:extLst>
              <a:ext uri="{FF2B5EF4-FFF2-40B4-BE49-F238E27FC236}">
                <a16:creationId xmlns:a16="http://schemas.microsoft.com/office/drawing/2014/main" id="{0B80A7A5-9FB6-87B7-7373-176893D25EED}"/>
              </a:ext>
            </a:extLst>
          </p:cNvPr>
          <p:cNvSpPr/>
          <p:nvPr/>
        </p:nvSpPr>
        <p:spPr>
          <a:xfrm>
            <a:off x="8123447" y="5921534"/>
            <a:ext cx="3011687" cy="705659"/>
          </a:xfrm>
          <a:prstGeom prst="chevron">
            <a:avLst/>
          </a:prstGeom>
          <a:noFill/>
          <a:ln w="19050">
            <a:solidFill>
              <a:srgbClr val="BB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1200">
                <a:solidFill>
                  <a:schemeClr val="tx1"/>
                </a:solidFill>
              </a:rPr>
              <a:t>Option </a:t>
            </a:r>
            <a:r>
              <a:rPr lang="en-US" sz="1200" err="1">
                <a:solidFill>
                  <a:schemeClr val="tx1"/>
                </a:solidFill>
              </a:rPr>
              <a:t>d’Opensearch</a:t>
            </a:r>
            <a:r>
              <a:rPr lang="en-US" sz="1200">
                <a:solidFill>
                  <a:schemeClr val="tx1"/>
                </a:solidFill>
              </a:rPr>
              <a:t> au lieu </a:t>
            </a:r>
            <a:r>
              <a:rPr lang="en-US" sz="1200" err="1">
                <a:solidFill>
                  <a:schemeClr val="tx1"/>
                </a:solidFill>
              </a:rPr>
              <a:t>d’ElasticSearch</a:t>
            </a:r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3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7496E-6 -4.57791E-7 L 0.25006 -4.57791E-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9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7496E-6 -1.84796E-7 L 0.25006 -1.84796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97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727E-6 -3.14994E-6 L 0.25006 -3.14994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27392 0.03192 L 0.27038 -0.0653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" y="-48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7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47" grpId="0" animBg="1"/>
      <p:bldP spid="48" grpId="0" animBg="1"/>
      <p:bldP spid="48" grpId="1" animBg="1"/>
      <p:bldP spid="48" grpId="2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03BAF29-E194-96F5-92CE-8962AAE043A5}"/>
              </a:ext>
            </a:extLst>
          </p:cNvPr>
          <p:cNvSpPr/>
          <p:nvPr/>
        </p:nvSpPr>
        <p:spPr bwMode="gray">
          <a:xfrm>
            <a:off x="7311362" y="5598768"/>
            <a:ext cx="3789173" cy="902767"/>
          </a:xfrm>
          <a:prstGeom prst="rect">
            <a:avLst/>
          </a:prstGeom>
          <a:solidFill>
            <a:srgbClr val="43B02A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>
              <a:spcAft>
                <a:spcPts val="600"/>
              </a:spcAft>
            </a:pPr>
            <a:r>
              <a:rPr lang="fr-FR" sz="1200" b="1">
                <a:solidFill>
                  <a:srgbClr val="FFFFFF"/>
                </a:solidFill>
              </a:rPr>
              <a:t>Stocke les données de log réelles elles-mêmes. C'est ici que résident tous les messages, événements et informations que vous collectez de diverses sources.</a:t>
            </a:r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19" name="Freeform 43">
            <a:extLst>
              <a:ext uri="{FF2B5EF4-FFF2-40B4-BE49-F238E27FC236}">
                <a16:creationId xmlns:a16="http://schemas.microsoft.com/office/drawing/2014/main" id="{72862C34-E1C6-CDCF-1126-036E01ACAAF6}"/>
              </a:ext>
            </a:extLst>
          </p:cNvPr>
          <p:cNvSpPr/>
          <p:nvPr/>
        </p:nvSpPr>
        <p:spPr>
          <a:xfrm>
            <a:off x="10988860" y="4864391"/>
            <a:ext cx="2037203" cy="1244942"/>
          </a:xfrm>
          <a:custGeom>
            <a:avLst/>
            <a:gdLst>
              <a:gd name="connsiteX0" fmla="*/ 0 w 1872691"/>
              <a:gd name="connsiteY0" fmla="*/ 555955 h 1111911"/>
              <a:gd name="connsiteX1" fmla="*/ 914400 w 1872691"/>
              <a:gd name="connsiteY1" fmla="*/ 0 h 1111911"/>
              <a:gd name="connsiteX2" fmla="*/ 1872691 w 1872691"/>
              <a:gd name="connsiteY2" fmla="*/ 555955 h 1111911"/>
              <a:gd name="connsiteX3" fmla="*/ 929030 w 1872691"/>
              <a:gd name="connsiteY3" fmla="*/ 1111911 h 1111911"/>
              <a:gd name="connsiteX4" fmla="*/ 0 w 1872691"/>
              <a:gd name="connsiteY4" fmla="*/ 555955 h 111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2691" h="1111911">
                <a:moveTo>
                  <a:pt x="0" y="555955"/>
                </a:moveTo>
                <a:lnTo>
                  <a:pt x="914400" y="0"/>
                </a:lnTo>
                <a:lnTo>
                  <a:pt x="1872691" y="555955"/>
                </a:lnTo>
                <a:lnTo>
                  <a:pt x="929030" y="1111911"/>
                </a:lnTo>
                <a:lnTo>
                  <a:pt x="0" y="555955"/>
                </a:lnTo>
                <a:close/>
              </a:path>
            </a:pathLst>
          </a:custGeom>
          <a:solidFill>
            <a:srgbClr val="D7F4D0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err="1">
              <a:solidFill>
                <a:schemeClr val="tx2"/>
              </a:solidFill>
            </a:endParaRPr>
          </a:p>
        </p:txBody>
      </p:sp>
      <p:sp>
        <p:nvSpPr>
          <p:cNvPr id="21" name="Freeform 44">
            <a:extLst>
              <a:ext uri="{FF2B5EF4-FFF2-40B4-BE49-F238E27FC236}">
                <a16:creationId xmlns:a16="http://schemas.microsoft.com/office/drawing/2014/main" id="{335533FB-4B14-C5CA-0B2D-44A9FFEA14BE}"/>
              </a:ext>
            </a:extLst>
          </p:cNvPr>
          <p:cNvSpPr/>
          <p:nvPr/>
        </p:nvSpPr>
        <p:spPr>
          <a:xfrm>
            <a:off x="11999502" y="5486862"/>
            <a:ext cx="1026559" cy="1875603"/>
          </a:xfrm>
          <a:custGeom>
            <a:avLst/>
            <a:gdLst>
              <a:gd name="connsiteX0" fmla="*/ 0 w 943661"/>
              <a:gd name="connsiteY0" fmla="*/ 548640 h 1675181"/>
              <a:gd name="connsiteX1" fmla="*/ 14631 w 943661"/>
              <a:gd name="connsiteY1" fmla="*/ 1675181 h 1675181"/>
              <a:gd name="connsiteX2" fmla="*/ 936346 w 943661"/>
              <a:gd name="connsiteY2" fmla="*/ 1126541 h 1675181"/>
              <a:gd name="connsiteX3" fmla="*/ 943661 w 943661"/>
              <a:gd name="connsiteY3" fmla="*/ 0 h 1675181"/>
              <a:gd name="connsiteX4" fmla="*/ 0 w 943661"/>
              <a:gd name="connsiteY4" fmla="*/ 548640 h 167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661" h="1675181">
                <a:moveTo>
                  <a:pt x="0" y="548640"/>
                </a:moveTo>
                <a:lnTo>
                  <a:pt x="14631" y="1675181"/>
                </a:lnTo>
                <a:lnTo>
                  <a:pt x="936346" y="1126541"/>
                </a:lnTo>
                <a:cubicBezTo>
                  <a:pt x="938784" y="751027"/>
                  <a:pt x="941223" y="375514"/>
                  <a:pt x="943661" y="0"/>
                </a:cubicBezTo>
                <a:lnTo>
                  <a:pt x="0" y="548640"/>
                </a:lnTo>
                <a:close/>
              </a:path>
            </a:pathLst>
          </a:custGeom>
          <a:solidFill>
            <a:srgbClr val="43B02A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22" name="Freeform 45">
            <a:extLst>
              <a:ext uri="{FF2B5EF4-FFF2-40B4-BE49-F238E27FC236}">
                <a16:creationId xmlns:a16="http://schemas.microsoft.com/office/drawing/2014/main" id="{AA21C710-79D6-9B00-41DD-534465BEF930}"/>
              </a:ext>
            </a:extLst>
          </p:cNvPr>
          <p:cNvSpPr/>
          <p:nvPr/>
        </p:nvSpPr>
        <p:spPr>
          <a:xfrm>
            <a:off x="10972944" y="5486863"/>
            <a:ext cx="1039511" cy="1880936"/>
          </a:xfrm>
          <a:custGeom>
            <a:avLst/>
            <a:gdLst>
              <a:gd name="connsiteX0" fmla="*/ 0 w 943661"/>
              <a:gd name="connsiteY0" fmla="*/ 1126541 h 1675181"/>
              <a:gd name="connsiteX1" fmla="*/ 14631 w 943661"/>
              <a:gd name="connsiteY1" fmla="*/ 0 h 1675181"/>
              <a:gd name="connsiteX2" fmla="*/ 929031 w 943661"/>
              <a:gd name="connsiteY2" fmla="*/ 555956 h 1675181"/>
              <a:gd name="connsiteX3" fmla="*/ 943661 w 943661"/>
              <a:gd name="connsiteY3" fmla="*/ 1675181 h 1675181"/>
              <a:gd name="connsiteX4" fmla="*/ 0 w 943661"/>
              <a:gd name="connsiteY4" fmla="*/ 1126541 h 1675181"/>
              <a:gd name="connsiteX0" fmla="*/ 57544 w 1001205"/>
              <a:gd name="connsiteY0" fmla="*/ 1126541 h 1675181"/>
              <a:gd name="connsiteX1" fmla="*/ 72175 w 1001205"/>
              <a:gd name="connsiteY1" fmla="*/ 0 h 1675181"/>
              <a:gd name="connsiteX2" fmla="*/ 993719 w 1001205"/>
              <a:gd name="connsiteY2" fmla="*/ 558337 h 1675181"/>
              <a:gd name="connsiteX3" fmla="*/ 1001205 w 1001205"/>
              <a:gd name="connsiteY3" fmla="*/ 1675181 h 1675181"/>
              <a:gd name="connsiteX4" fmla="*/ 57544 w 1001205"/>
              <a:gd name="connsiteY4" fmla="*/ 1126541 h 1675181"/>
              <a:gd name="connsiteX0" fmla="*/ 57544 w 1013111"/>
              <a:gd name="connsiteY0" fmla="*/ 1126541 h 1679944"/>
              <a:gd name="connsiteX1" fmla="*/ 72175 w 1013111"/>
              <a:gd name="connsiteY1" fmla="*/ 0 h 1679944"/>
              <a:gd name="connsiteX2" fmla="*/ 993719 w 1013111"/>
              <a:gd name="connsiteY2" fmla="*/ 558337 h 1679944"/>
              <a:gd name="connsiteX3" fmla="*/ 1013111 w 1013111"/>
              <a:gd name="connsiteY3" fmla="*/ 1679944 h 1679944"/>
              <a:gd name="connsiteX4" fmla="*/ 57544 w 1013111"/>
              <a:gd name="connsiteY4" fmla="*/ 1126541 h 1679944"/>
              <a:gd name="connsiteX0" fmla="*/ 0 w 955567"/>
              <a:gd name="connsiteY0" fmla="*/ 1126541 h 1679944"/>
              <a:gd name="connsiteX1" fmla="*/ 14631 w 955567"/>
              <a:gd name="connsiteY1" fmla="*/ 0 h 1679944"/>
              <a:gd name="connsiteX2" fmla="*/ 936175 w 955567"/>
              <a:gd name="connsiteY2" fmla="*/ 558337 h 1679944"/>
              <a:gd name="connsiteX3" fmla="*/ 955567 w 955567"/>
              <a:gd name="connsiteY3" fmla="*/ 1679944 h 1679944"/>
              <a:gd name="connsiteX4" fmla="*/ 0 w 955567"/>
              <a:gd name="connsiteY4" fmla="*/ 1126541 h 167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67" h="1679944">
                <a:moveTo>
                  <a:pt x="0" y="1126541"/>
                </a:moveTo>
                <a:cubicBezTo>
                  <a:pt x="4877" y="751027"/>
                  <a:pt x="3858" y="339970"/>
                  <a:pt x="14631" y="0"/>
                </a:cubicBezTo>
                <a:lnTo>
                  <a:pt x="936175" y="558337"/>
                </a:lnTo>
                <a:cubicBezTo>
                  <a:pt x="938670" y="930618"/>
                  <a:pt x="953072" y="1307663"/>
                  <a:pt x="955567" y="1679944"/>
                </a:cubicBezTo>
                <a:lnTo>
                  <a:pt x="0" y="1126541"/>
                </a:lnTo>
                <a:close/>
              </a:path>
            </a:pathLst>
          </a:custGeom>
          <a:solidFill>
            <a:srgbClr val="D7F4D0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1034" name="Picture 10" descr="Work On AWS Opensearch, 49% OFF | kamariclarke.com">
            <a:extLst>
              <a:ext uri="{FF2B5EF4-FFF2-40B4-BE49-F238E27FC236}">
                <a16:creationId xmlns:a16="http://schemas.microsoft.com/office/drawing/2014/main" id="{7C351862-C8D5-D4D2-4F5D-9A5F31E26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742">
            <a:off x="10795805" y="6004212"/>
            <a:ext cx="1393787" cy="801402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</p:pic>
      <p:grpSp>
        <p:nvGrpSpPr>
          <p:cNvPr id="58" name="Groupe 57">
            <a:extLst>
              <a:ext uri="{FF2B5EF4-FFF2-40B4-BE49-F238E27FC236}">
                <a16:creationId xmlns:a16="http://schemas.microsoft.com/office/drawing/2014/main" id="{D79FD0AF-46FA-8866-24FF-0B761843B720}"/>
              </a:ext>
            </a:extLst>
          </p:cNvPr>
          <p:cNvGrpSpPr/>
          <p:nvPr/>
        </p:nvGrpSpPr>
        <p:grpSpPr>
          <a:xfrm>
            <a:off x="7063722" y="3036058"/>
            <a:ext cx="5837645" cy="2541703"/>
            <a:chOff x="7538017" y="4668300"/>
            <a:chExt cx="5837645" cy="25417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5039AB-D570-8E25-7608-4402F0A369D2}"/>
                </a:ext>
              </a:extLst>
            </p:cNvPr>
            <p:cNvSpPr/>
            <p:nvPr/>
          </p:nvSpPr>
          <p:spPr bwMode="gray">
            <a:xfrm>
              <a:off x="7538017" y="5430433"/>
              <a:ext cx="3789173" cy="902766"/>
            </a:xfrm>
            <a:prstGeom prst="rect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spcAft>
                  <a:spcPts val="600"/>
                </a:spcAft>
              </a:pPr>
              <a:r>
                <a:rPr lang="fr-FR" sz="1200" b="1">
                  <a:solidFill>
                    <a:srgbClr val="FFFFFF"/>
                  </a:solidFill>
                </a:rPr>
                <a:t>Stocke les informations de configuration pour Graylog. Cela comprend des éléments tels que les comptes d'utilisateurs, les tableaux de bord, les flux et les alertes.</a:t>
              </a:r>
              <a:endParaRPr lang="en-US" sz="1200" b="1">
                <a:solidFill>
                  <a:srgbClr val="FFFFFF"/>
                </a:solidFill>
              </a:endParaRPr>
            </a:p>
          </p:txBody>
        </p: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B19BA4D0-6BCB-73B7-76D2-04326CADD56B}"/>
                </a:ext>
              </a:extLst>
            </p:cNvPr>
            <p:cNvGrpSpPr/>
            <p:nvPr/>
          </p:nvGrpSpPr>
          <p:grpSpPr>
            <a:xfrm>
              <a:off x="11291048" y="4668300"/>
              <a:ext cx="2084614" cy="2541703"/>
              <a:chOff x="11318807" y="4985688"/>
              <a:chExt cx="1473122" cy="1788500"/>
            </a:xfrm>
          </p:grpSpPr>
          <p:sp>
            <p:nvSpPr>
              <p:cNvPr id="28" name="Freeform 56">
                <a:extLst>
                  <a:ext uri="{FF2B5EF4-FFF2-40B4-BE49-F238E27FC236}">
                    <a16:creationId xmlns:a16="http://schemas.microsoft.com/office/drawing/2014/main" id="{A631D16F-6854-FCC5-BAD5-3A4AD76DC90B}"/>
                  </a:ext>
                </a:extLst>
              </p:cNvPr>
              <p:cNvSpPr/>
              <p:nvPr/>
            </p:nvSpPr>
            <p:spPr>
              <a:xfrm>
                <a:off x="11336499" y="4985688"/>
                <a:ext cx="1455430" cy="889419"/>
              </a:xfrm>
              <a:custGeom>
                <a:avLst/>
                <a:gdLst>
                  <a:gd name="connsiteX0" fmla="*/ 0 w 1872691"/>
                  <a:gd name="connsiteY0" fmla="*/ 555955 h 1111911"/>
                  <a:gd name="connsiteX1" fmla="*/ 914400 w 1872691"/>
                  <a:gd name="connsiteY1" fmla="*/ 0 h 1111911"/>
                  <a:gd name="connsiteX2" fmla="*/ 1872691 w 1872691"/>
                  <a:gd name="connsiteY2" fmla="*/ 555955 h 1111911"/>
                  <a:gd name="connsiteX3" fmla="*/ 929030 w 1872691"/>
                  <a:gd name="connsiteY3" fmla="*/ 1111911 h 1111911"/>
                  <a:gd name="connsiteX4" fmla="*/ 0 w 1872691"/>
                  <a:gd name="connsiteY4" fmla="*/ 555955 h 111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2691" h="1111911">
                    <a:moveTo>
                      <a:pt x="0" y="555955"/>
                    </a:moveTo>
                    <a:lnTo>
                      <a:pt x="914400" y="0"/>
                    </a:lnTo>
                    <a:lnTo>
                      <a:pt x="1872691" y="555955"/>
                    </a:lnTo>
                    <a:lnTo>
                      <a:pt x="929030" y="1111911"/>
                    </a:lnTo>
                    <a:lnTo>
                      <a:pt x="0" y="555955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>
                <a:noAutofit/>
              </a:bodyPr>
              <a:lstStyle/>
              <a:p>
                <a:pPr algn="ctr"/>
                <a:endParaRPr lang="en-US" sz="1400" err="1">
                  <a:solidFill>
                    <a:schemeClr val="tx2"/>
                  </a:solidFill>
                </a:endParaRPr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9B59A1A-DC2D-3B1E-FA31-7EFC232A0B64}"/>
                  </a:ext>
                </a:extLst>
              </p:cNvPr>
              <p:cNvSpPr/>
              <p:nvPr/>
            </p:nvSpPr>
            <p:spPr>
              <a:xfrm>
                <a:off x="12044705" y="5434210"/>
                <a:ext cx="738792" cy="1339978"/>
              </a:xfrm>
              <a:custGeom>
                <a:avLst/>
                <a:gdLst>
                  <a:gd name="connsiteX0" fmla="*/ 0 w 943661"/>
                  <a:gd name="connsiteY0" fmla="*/ 548640 h 1675181"/>
                  <a:gd name="connsiteX1" fmla="*/ 14631 w 943661"/>
                  <a:gd name="connsiteY1" fmla="*/ 1675181 h 1675181"/>
                  <a:gd name="connsiteX2" fmla="*/ 936346 w 943661"/>
                  <a:gd name="connsiteY2" fmla="*/ 1126541 h 1675181"/>
                  <a:gd name="connsiteX3" fmla="*/ 943661 w 943661"/>
                  <a:gd name="connsiteY3" fmla="*/ 0 h 1675181"/>
                  <a:gd name="connsiteX4" fmla="*/ 0 w 943661"/>
                  <a:gd name="connsiteY4" fmla="*/ 548640 h 1675181"/>
                  <a:gd name="connsiteX0" fmla="*/ 0 w 950597"/>
                  <a:gd name="connsiteY0" fmla="*/ 559044 h 1675181"/>
                  <a:gd name="connsiteX1" fmla="*/ 21567 w 950597"/>
                  <a:gd name="connsiteY1" fmla="*/ 1675181 h 1675181"/>
                  <a:gd name="connsiteX2" fmla="*/ 943282 w 950597"/>
                  <a:gd name="connsiteY2" fmla="*/ 1126541 h 1675181"/>
                  <a:gd name="connsiteX3" fmla="*/ 950597 w 950597"/>
                  <a:gd name="connsiteY3" fmla="*/ 0 h 1675181"/>
                  <a:gd name="connsiteX4" fmla="*/ 0 w 950597"/>
                  <a:gd name="connsiteY4" fmla="*/ 559044 h 167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597" h="1675181">
                    <a:moveTo>
                      <a:pt x="0" y="559044"/>
                    </a:moveTo>
                    <a:lnTo>
                      <a:pt x="21567" y="1675181"/>
                    </a:lnTo>
                    <a:lnTo>
                      <a:pt x="943282" y="1126541"/>
                    </a:lnTo>
                    <a:cubicBezTo>
                      <a:pt x="945720" y="751027"/>
                      <a:pt x="948159" y="375514"/>
                      <a:pt x="950597" y="0"/>
                    </a:cubicBezTo>
                    <a:lnTo>
                      <a:pt x="0" y="55904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>
                <a:noAutofit/>
              </a:bodyPr>
              <a:lstStyle/>
              <a:p>
                <a:pPr algn="ctr"/>
                <a:endParaRPr lang="en-US" sz="1400">
                  <a:solidFill>
                    <a:schemeClr val="tx2"/>
                  </a:solidFill>
                </a:endParaRPr>
              </a:p>
            </p:txBody>
          </p:sp>
          <p:sp>
            <p:nvSpPr>
              <p:cNvPr id="32" name="Freeform 58">
                <a:extLst>
                  <a:ext uri="{FF2B5EF4-FFF2-40B4-BE49-F238E27FC236}">
                    <a16:creationId xmlns:a16="http://schemas.microsoft.com/office/drawing/2014/main" id="{19906826-DFE9-F614-8081-D6A0E7330312}"/>
                  </a:ext>
                </a:extLst>
              </p:cNvPr>
              <p:cNvSpPr/>
              <p:nvPr/>
            </p:nvSpPr>
            <p:spPr>
              <a:xfrm>
                <a:off x="11318807" y="5430400"/>
                <a:ext cx="742654" cy="1343788"/>
              </a:xfrm>
              <a:custGeom>
                <a:avLst/>
                <a:gdLst>
                  <a:gd name="connsiteX0" fmla="*/ 0 w 943661"/>
                  <a:gd name="connsiteY0" fmla="*/ 1126541 h 1675181"/>
                  <a:gd name="connsiteX1" fmla="*/ 14631 w 943661"/>
                  <a:gd name="connsiteY1" fmla="*/ 0 h 1675181"/>
                  <a:gd name="connsiteX2" fmla="*/ 929031 w 943661"/>
                  <a:gd name="connsiteY2" fmla="*/ 555956 h 1675181"/>
                  <a:gd name="connsiteX3" fmla="*/ 943661 w 943661"/>
                  <a:gd name="connsiteY3" fmla="*/ 1675181 h 1675181"/>
                  <a:gd name="connsiteX4" fmla="*/ 0 w 943661"/>
                  <a:gd name="connsiteY4" fmla="*/ 1126541 h 1675181"/>
                  <a:gd name="connsiteX0" fmla="*/ 57544 w 1001205"/>
                  <a:gd name="connsiteY0" fmla="*/ 1126541 h 1675181"/>
                  <a:gd name="connsiteX1" fmla="*/ 72175 w 1001205"/>
                  <a:gd name="connsiteY1" fmla="*/ 0 h 1675181"/>
                  <a:gd name="connsiteX2" fmla="*/ 993719 w 1001205"/>
                  <a:gd name="connsiteY2" fmla="*/ 558337 h 1675181"/>
                  <a:gd name="connsiteX3" fmla="*/ 1001205 w 1001205"/>
                  <a:gd name="connsiteY3" fmla="*/ 1675181 h 1675181"/>
                  <a:gd name="connsiteX4" fmla="*/ 57544 w 1001205"/>
                  <a:gd name="connsiteY4" fmla="*/ 1126541 h 1675181"/>
                  <a:gd name="connsiteX0" fmla="*/ 57544 w 1013111"/>
                  <a:gd name="connsiteY0" fmla="*/ 1126541 h 1679944"/>
                  <a:gd name="connsiteX1" fmla="*/ 72175 w 1013111"/>
                  <a:gd name="connsiteY1" fmla="*/ 0 h 1679944"/>
                  <a:gd name="connsiteX2" fmla="*/ 993719 w 1013111"/>
                  <a:gd name="connsiteY2" fmla="*/ 558337 h 1679944"/>
                  <a:gd name="connsiteX3" fmla="*/ 1013111 w 1013111"/>
                  <a:gd name="connsiteY3" fmla="*/ 1679944 h 1679944"/>
                  <a:gd name="connsiteX4" fmla="*/ 57544 w 1013111"/>
                  <a:gd name="connsiteY4" fmla="*/ 1126541 h 1679944"/>
                  <a:gd name="connsiteX0" fmla="*/ 0 w 955567"/>
                  <a:gd name="connsiteY0" fmla="*/ 1126541 h 1679944"/>
                  <a:gd name="connsiteX1" fmla="*/ 14631 w 955567"/>
                  <a:gd name="connsiteY1" fmla="*/ 0 h 1679944"/>
                  <a:gd name="connsiteX2" fmla="*/ 936175 w 955567"/>
                  <a:gd name="connsiteY2" fmla="*/ 558337 h 1679944"/>
                  <a:gd name="connsiteX3" fmla="*/ 955567 w 955567"/>
                  <a:gd name="connsiteY3" fmla="*/ 1679944 h 1679944"/>
                  <a:gd name="connsiteX4" fmla="*/ 0 w 955567"/>
                  <a:gd name="connsiteY4" fmla="*/ 1126541 h 167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567" h="1679944">
                    <a:moveTo>
                      <a:pt x="0" y="1126541"/>
                    </a:moveTo>
                    <a:cubicBezTo>
                      <a:pt x="4877" y="751027"/>
                      <a:pt x="3858" y="339970"/>
                      <a:pt x="14631" y="0"/>
                    </a:cubicBezTo>
                    <a:lnTo>
                      <a:pt x="936175" y="558337"/>
                    </a:lnTo>
                    <a:cubicBezTo>
                      <a:pt x="938670" y="930618"/>
                      <a:pt x="953072" y="1307663"/>
                      <a:pt x="955567" y="1679944"/>
                    </a:cubicBezTo>
                    <a:lnTo>
                      <a:pt x="0" y="1126541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>
                <a:noAutofit/>
              </a:bodyPr>
              <a:lstStyle/>
              <a:p>
                <a:pPr algn="ctr"/>
                <a:endParaRPr lang="en-US" sz="140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28" name="Picture 4" descr="How to get started with MongoDB in 10 minutes | by Navindu Jayatilake |  We've moved to freeCodeCamp.org/news | Medium">
              <a:extLst>
                <a:ext uri="{FF2B5EF4-FFF2-40B4-BE49-F238E27FC236}">
                  <a16:creationId xmlns:a16="http://schemas.microsoft.com/office/drawing/2014/main" id="{7F038B6A-BB74-7830-40D7-A0D4760B5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8364">
              <a:off x="11290344" y="5679840"/>
              <a:ext cx="1053660" cy="1053660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9085B15-DA2C-2E16-E975-BF8E84111587}"/>
              </a:ext>
            </a:extLst>
          </p:cNvPr>
          <p:cNvGrpSpPr/>
          <p:nvPr/>
        </p:nvGrpSpPr>
        <p:grpSpPr>
          <a:xfrm>
            <a:off x="763877" y="140517"/>
            <a:ext cx="11783417" cy="972021"/>
            <a:chOff x="763877" y="140517"/>
            <a:chExt cx="11783417" cy="972021"/>
          </a:xfrm>
        </p:grpSpPr>
        <p:sp>
          <p:nvSpPr>
            <p:cNvPr id="3" name="Chevron 7">
              <a:extLst>
                <a:ext uri="{FF2B5EF4-FFF2-40B4-BE49-F238E27FC236}">
                  <a16:creationId xmlns:a16="http://schemas.microsoft.com/office/drawing/2014/main" id="{605DA4B1-9C26-E7F4-334B-D07434825B7D}"/>
                </a:ext>
              </a:extLst>
            </p:cNvPr>
            <p:cNvSpPr/>
            <p:nvPr/>
          </p:nvSpPr>
          <p:spPr>
            <a:xfrm>
              <a:off x="9495549" y="140517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3B03349-9623-1E2F-A231-B49482BAFF4D}"/>
                </a:ext>
              </a:extLst>
            </p:cNvPr>
            <p:cNvGrpSpPr/>
            <p:nvPr/>
          </p:nvGrpSpPr>
          <p:grpSpPr>
            <a:xfrm>
              <a:off x="763877" y="140517"/>
              <a:ext cx="11109966" cy="972021"/>
              <a:chOff x="763877" y="140517"/>
              <a:chExt cx="11109966" cy="972021"/>
            </a:xfrm>
          </p:grpSpPr>
          <p:sp>
            <p:nvSpPr>
              <p:cNvPr id="5" name="Chevron 5">
                <a:extLst>
                  <a:ext uri="{FF2B5EF4-FFF2-40B4-BE49-F238E27FC236}">
                    <a16:creationId xmlns:a16="http://schemas.microsoft.com/office/drawing/2014/main" id="{726203C2-F6CD-8D98-B709-D6554DF95FDD}"/>
                  </a:ext>
                </a:extLst>
              </p:cNvPr>
              <p:cNvSpPr/>
              <p:nvPr/>
            </p:nvSpPr>
            <p:spPr>
              <a:xfrm>
                <a:off x="3681880" y="140517"/>
                <a:ext cx="3051745" cy="459222"/>
              </a:xfrm>
              <a:prstGeom prst="chevron">
                <a:avLst/>
              </a:prstGeom>
              <a:solidFill>
                <a:srgbClr val="92D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600" b="1">
                    <a:solidFill>
                      <a:schemeClr val="tx1"/>
                    </a:solidFill>
                  </a:rPr>
                  <a:t>Etude de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l’existant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Chevron 6">
                <a:extLst>
                  <a:ext uri="{FF2B5EF4-FFF2-40B4-BE49-F238E27FC236}">
                    <a16:creationId xmlns:a16="http://schemas.microsoft.com/office/drawing/2014/main" id="{9902E10D-0F8D-E5C5-B002-342BF6E20E1E}"/>
                  </a:ext>
                </a:extLst>
              </p:cNvPr>
              <p:cNvSpPr/>
              <p:nvPr/>
            </p:nvSpPr>
            <p:spPr>
              <a:xfrm>
                <a:off x="6577546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Conception</a:t>
                </a:r>
              </a:p>
            </p:txBody>
          </p:sp>
          <p:sp>
            <p:nvSpPr>
              <p:cNvPr id="8" name="Pentagon 4">
                <a:extLst>
                  <a:ext uri="{FF2B5EF4-FFF2-40B4-BE49-F238E27FC236}">
                    <a16:creationId xmlns:a16="http://schemas.microsoft.com/office/drawing/2014/main" id="{AE33B952-CBB8-0BF2-D165-1557E736316E}"/>
                  </a:ext>
                </a:extLst>
              </p:cNvPr>
              <p:cNvSpPr/>
              <p:nvPr/>
            </p:nvSpPr>
            <p:spPr>
              <a:xfrm>
                <a:off x="763877" y="140517"/>
                <a:ext cx="3051745" cy="459222"/>
              </a:xfrm>
              <a:prstGeom prst="homePlate">
                <a:avLst/>
              </a:prstGeom>
              <a:solidFill>
                <a:srgbClr val="D0D0CE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 err="1">
                    <a:solidFill>
                      <a:schemeClr val="bg1"/>
                    </a:solidFill>
                  </a:rPr>
                  <a:t>Contexte</a:t>
                </a:r>
                <a:r>
                  <a:rPr lang="en-US" sz="1200">
                    <a:solidFill>
                      <a:schemeClr val="bg1"/>
                    </a:solidFill>
                  </a:rPr>
                  <a:t> du </a:t>
                </a:r>
                <a:r>
                  <a:rPr lang="en-US" sz="1200" err="1">
                    <a:solidFill>
                      <a:schemeClr val="bg1"/>
                    </a:solidFill>
                  </a:rPr>
                  <a:t>projet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75E6C862-E4D1-1604-909A-C01CF2C2C4A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267998" y="757300"/>
                <a:ext cx="2605845" cy="355238"/>
              </a:xfrm>
              <a:prstGeom prst="chevron">
                <a:avLst>
                  <a:gd name="adj" fmla="val 34952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Limitations et </a:t>
                </a:r>
                <a:r>
                  <a:rPr lang="en-US" sz="1200" err="1">
                    <a:solidFill>
                      <a:schemeClr val="bg1"/>
                    </a:solidFill>
                  </a:rPr>
                  <a:t>problèmes</a:t>
                </a:r>
                <a:r>
                  <a:rPr lang="en-US" sz="120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DCF40E67-34AB-AB16-8E54-4AC96A4270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3514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Gestion des logs</a:t>
                </a:r>
              </a:p>
            </p:txBody>
          </p:sp>
          <p:sp>
            <p:nvSpPr>
              <p:cNvPr id="11" name="AutoShape 5">
                <a:extLst>
                  <a:ext uri="{FF2B5EF4-FFF2-40B4-BE49-F238E27FC236}">
                    <a16:creationId xmlns:a16="http://schemas.microsoft.com/office/drawing/2014/main" id="{DB577F0D-2A49-24E1-2376-2C7C8CB3EC9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715756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Architecture </a:t>
                </a:r>
                <a:r>
                  <a:rPr lang="en-US" sz="1200" err="1">
                    <a:solidFill>
                      <a:schemeClr val="bg1"/>
                    </a:solidFill>
                  </a:rPr>
                  <a:t>existantes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AutoShape 6">
                <a:extLst>
                  <a:ext uri="{FF2B5EF4-FFF2-40B4-BE49-F238E27FC236}">
                    <a16:creationId xmlns:a16="http://schemas.microsoft.com/office/drawing/2014/main" id="{FE32935F-465B-1978-752C-E693AFF6EB9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93406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97999B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Graylog et </a:t>
                </a:r>
                <a:r>
                  <a:rPr lang="en-US" sz="1200" err="1">
                    <a:solidFill>
                      <a:schemeClr val="bg1"/>
                    </a:solidFill>
                  </a:rPr>
                  <a:t>Fonctionnaltés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6F5719BD-1035-5CB2-5D4D-51F41C964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36" y="1434272"/>
            <a:ext cx="6554115" cy="600158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7F3EB91-C709-73CE-55CE-08FF1A95FAEA}"/>
              </a:ext>
            </a:extLst>
          </p:cNvPr>
          <p:cNvSpPr/>
          <p:nvPr/>
        </p:nvSpPr>
        <p:spPr bwMode="gray">
          <a:xfrm>
            <a:off x="6859151" y="2068271"/>
            <a:ext cx="3789173" cy="902767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>
              <a:spcAft>
                <a:spcPts val="600"/>
              </a:spcAft>
            </a:pPr>
            <a:r>
              <a:rPr lang="fr-FR" sz="1200" b="1">
                <a:solidFill>
                  <a:schemeClr val="bg1"/>
                </a:solidFill>
              </a:rPr>
              <a:t>Un puissant outil open source pour la centralisation et le management de grandes quantités de données de logs de sources différentes.</a:t>
            </a:r>
            <a:endParaRPr lang="en-US" sz="1200" b="1">
              <a:solidFill>
                <a:schemeClr val="bg1"/>
              </a:solidFill>
            </a:endParaRPr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CB933048-E20B-0527-9A0B-6229BF07FA4A}"/>
              </a:ext>
            </a:extLst>
          </p:cNvPr>
          <p:cNvGrpSpPr>
            <a:grpSpLocks noChangeAspect="1"/>
          </p:cNvGrpSpPr>
          <p:nvPr/>
        </p:nvGrpSpPr>
        <p:grpSpPr>
          <a:xfrm>
            <a:off x="10520733" y="1270099"/>
            <a:ext cx="2053119" cy="2503408"/>
            <a:chOff x="3525927" y="2604211"/>
            <a:chExt cx="1887323" cy="223590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D46F42B-9AFA-BFD5-F354-7CA10A76A529}"/>
                </a:ext>
              </a:extLst>
            </p:cNvPr>
            <p:cNvSpPr/>
            <p:nvPr/>
          </p:nvSpPr>
          <p:spPr>
            <a:xfrm>
              <a:off x="3540558" y="2604211"/>
              <a:ext cx="1872692" cy="1111911"/>
            </a:xfrm>
            <a:custGeom>
              <a:avLst/>
              <a:gdLst>
                <a:gd name="connsiteX0" fmla="*/ 0 w 1872691"/>
                <a:gd name="connsiteY0" fmla="*/ 555955 h 1111911"/>
                <a:gd name="connsiteX1" fmla="*/ 914400 w 1872691"/>
                <a:gd name="connsiteY1" fmla="*/ 0 h 1111911"/>
                <a:gd name="connsiteX2" fmla="*/ 1872691 w 1872691"/>
                <a:gd name="connsiteY2" fmla="*/ 555955 h 1111911"/>
                <a:gd name="connsiteX3" fmla="*/ 929030 w 1872691"/>
                <a:gd name="connsiteY3" fmla="*/ 1111911 h 1111911"/>
                <a:gd name="connsiteX4" fmla="*/ 0 w 1872691"/>
                <a:gd name="connsiteY4" fmla="*/ 555955 h 1111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2691" h="1111911">
                  <a:moveTo>
                    <a:pt x="0" y="555955"/>
                  </a:moveTo>
                  <a:lnTo>
                    <a:pt x="914400" y="0"/>
                  </a:lnTo>
                  <a:lnTo>
                    <a:pt x="1872691" y="555955"/>
                  </a:lnTo>
                  <a:lnTo>
                    <a:pt x="929030" y="1111911"/>
                  </a:lnTo>
                  <a:lnTo>
                    <a:pt x="0" y="55595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>
              <a:noAutofit/>
            </a:bodyPr>
            <a:lstStyle/>
            <a:p>
              <a:pPr algn="ctr"/>
              <a:endParaRPr lang="en-US" sz="1400" err="1">
                <a:solidFill>
                  <a:schemeClr val="tx2"/>
                </a:solidFill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E3455E9-B2C1-12EE-6CBD-2D290A4A0D6A}"/>
                </a:ext>
              </a:extLst>
            </p:cNvPr>
            <p:cNvSpPr/>
            <p:nvPr/>
          </p:nvSpPr>
          <p:spPr>
            <a:xfrm>
              <a:off x="4469587" y="3160166"/>
              <a:ext cx="943661" cy="1675181"/>
            </a:xfrm>
            <a:custGeom>
              <a:avLst/>
              <a:gdLst>
                <a:gd name="connsiteX0" fmla="*/ 0 w 943661"/>
                <a:gd name="connsiteY0" fmla="*/ 548640 h 1675181"/>
                <a:gd name="connsiteX1" fmla="*/ 14631 w 943661"/>
                <a:gd name="connsiteY1" fmla="*/ 1675181 h 1675181"/>
                <a:gd name="connsiteX2" fmla="*/ 936346 w 943661"/>
                <a:gd name="connsiteY2" fmla="*/ 1126541 h 1675181"/>
                <a:gd name="connsiteX3" fmla="*/ 943661 w 943661"/>
                <a:gd name="connsiteY3" fmla="*/ 0 h 1675181"/>
                <a:gd name="connsiteX4" fmla="*/ 0 w 943661"/>
                <a:gd name="connsiteY4" fmla="*/ 548640 h 167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661" h="1675181">
                  <a:moveTo>
                    <a:pt x="0" y="548640"/>
                  </a:moveTo>
                  <a:lnTo>
                    <a:pt x="14631" y="1675181"/>
                  </a:lnTo>
                  <a:lnTo>
                    <a:pt x="936346" y="1126541"/>
                  </a:lnTo>
                  <a:cubicBezTo>
                    <a:pt x="938784" y="751027"/>
                    <a:pt x="941223" y="375514"/>
                    <a:pt x="943661" y="0"/>
                  </a:cubicBezTo>
                  <a:lnTo>
                    <a:pt x="0" y="54864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>
              <a:noAutofit/>
            </a:bodyPr>
            <a:lstStyle/>
            <a:p>
              <a:pPr algn="ctr"/>
              <a:endParaRPr lang="en-US" sz="1400">
                <a:solidFill>
                  <a:schemeClr val="tx2"/>
                </a:solidFill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838FC03-E598-2FB6-1B0B-97C2B1AC4DEE}"/>
                </a:ext>
              </a:extLst>
            </p:cNvPr>
            <p:cNvSpPr/>
            <p:nvPr/>
          </p:nvSpPr>
          <p:spPr>
            <a:xfrm>
              <a:off x="3525927" y="3160167"/>
              <a:ext cx="955567" cy="1679944"/>
            </a:xfrm>
            <a:custGeom>
              <a:avLst/>
              <a:gdLst>
                <a:gd name="connsiteX0" fmla="*/ 0 w 943661"/>
                <a:gd name="connsiteY0" fmla="*/ 1126541 h 1675181"/>
                <a:gd name="connsiteX1" fmla="*/ 14631 w 943661"/>
                <a:gd name="connsiteY1" fmla="*/ 0 h 1675181"/>
                <a:gd name="connsiteX2" fmla="*/ 929031 w 943661"/>
                <a:gd name="connsiteY2" fmla="*/ 555956 h 1675181"/>
                <a:gd name="connsiteX3" fmla="*/ 943661 w 943661"/>
                <a:gd name="connsiteY3" fmla="*/ 1675181 h 1675181"/>
                <a:gd name="connsiteX4" fmla="*/ 0 w 943661"/>
                <a:gd name="connsiteY4" fmla="*/ 1126541 h 1675181"/>
                <a:gd name="connsiteX0" fmla="*/ 57544 w 1001205"/>
                <a:gd name="connsiteY0" fmla="*/ 1126541 h 1675181"/>
                <a:gd name="connsiteX1" fmla="*/ 72175 w 1001205"/>
                <a:gd name="connsiteY1" fmla="*/ 0 h 1675181"/>
                <a:gd name="connsiteX2" fmla="*/ 993719 w 1001205"/>
                <a:gd name="connsiteY2" fmla="*/ 558337 h 1675181"/>
                <a:gd name="connsiteX3" fmla="*/ 1001205 w 1001205"/>
                <a:gd name="connsiteY3" fmla="*/ 1675181 h 1675181"/>
                <a:gd name="connsiteX4" fmla="*/ 57544 w 1001205"/>
                <a:gd name="connsiteY4" fmla="*/ 1126541 h 1675181"/>
                <a:gd name="connsiteX0" fmla="*/ 57544 w 1013111"/>
                <a:gd name="connsiteY0" fmla="*/ 1126541 h 1679944"/>
                <a:gd name="connsiteX1" fmla="*/ 72175 w 1013111"/>
                <a:gd name="connsiteY1" fmla="*/ 0 h 1679944"/>
                <a:gd name="connsiteX2" fmla="*/ 993719 w 1013111"/>
                <a:gd name="connsiteY2" fmla="*/ 558337 h 1679944"/>
                <a:gd name="connsiteX3" fmla="*/ 1013111 w 1013111"/>
                <a:gd name="connsiteY3" fmla="*/ 1679944 h 1679944"/>
                <a:gd name="connsiteX4" fmla="*/ 57544 w 1013111"/>
                <a:gd name="connsiteY4" fmla="*/ 1126541 h 1679944"/>
                <a:gd name="connsiteX0" fmla="*/ 0 w 955567"/>
                <a:gd name="connsiteY0" fmla="*/ 1126541 h 1679944"/>
                <a:gd name="connsiteX1" fmla="*/ 14631 w 955567"/>
                <a:gd name="connsiteY1" fmla="*/ 0 h 1679944"/>
                <a:gd name="connsiteX2" fmla="*/ 936175 w 955567"/>
                <a:gd name="connsiteY2" fmla="*/ 558337 h 1679944"/>
                <a:gd name="connsiteX3" fmla="*/ 955567 w 955567"/>
                <a:gd name="connsiteY3" fmla="*/ 1679944 h 1679944"/>
                <a:gd name="connsiteX4" fmla="*/ 0 w 955567"/>
                <a:gd name="connsiteY4" fmla="*/ 1126541 h 167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567" h="1679944">
                  <a:moveTo>
                    <a:pt x="0" y="1126541"/>
                  </a:moveTo>
                  <a:cubicBezTo>
                    <a:pt x="4877" y="751027"/>
                    <a:pt x="3858" y="339970"/>
                    <a:pt x="14631" y="0"/>
                  </a:cubicBezTo>
                  <a:lnTo>
                    <a:pt x="936175" y="558337"/>
                  </a:lnTo>
                  <a:cubicBezTo>
                    <a:pt x="938670" y="930618"/>
                    <a:pt x="953072" y="1307663"/>
                    <a:pt x="955567" y="1679944"/>
                  </a:cubicBezTo>
                  <a:lnTo>
                    <a:pt x="0" y="112654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>
              <a:noAutofit/>
            </a:bodyPr>
            <a:lstStyle/>
            <a:p>
              <a:pPr algn="ctr"/>
              <a:endParaRPr lang="en-US" sz="1400">
                <a:solidFill>
                  <a:schemeClr val="tx2"/>
                </a:solidFill>
              </a:endParaRPr>
            </a:p>
          </p:txBody>
        </p:sp>
      </p:grpSp>
      <p:pic>
        <p:nvPicPr>
          <p:cNvPr id="47" name="Picture 2" descr="Graylog Germany GmbH - CyberCompare">
            <a:extLst>
              <a:ext uri="{FF2B5EF4-FFF2-40B4-BE49-F238E27FC236}">
                <a16:creationId xmlns:a16="http://schemas.microsoft.com/office/drawing/2014/main" id="{CAE254D5-4BEC-7E0E-E155-B305EDE9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496" y="2618661"/>
            <a:ext cx="1268121" cy="406855"/>
          </a:xfrm>
          <a:prstGeom prst="rect">
            <a:avLst/>
          </a:prstGeom>
          <a:noFill/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5160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C57E2933-3B05-924B-00D5-3926D2BB4F89}"/>
              </a:ext>
            </a:extLst>
          </p:cNvPr>
          <p:cNvGrpSpPr/>
          <p:nvPr/>
        </p:nvGrpSpPr>
        <p:grpSpPr>
          <a:xfrm>
            <a:off x="6257982" y="2120134"/>
            <a:ext cx="7003347" cy="5137878"/>
            <a:chOff x="6305107" y="1707009"/>
            <a:chExt cx="7003347" cy="513787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905AAF-FE02-9800-8220-0DF812EB7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7618" y="1707009"/>
              <a:ext cx="1927162" cy="589253"/>
            </a:xfrm>
            <a:prstGeom prst="rect">
              <a:avLst/>
            </a:prstGeom>
            <a:solidFill>
              <a:srgbClr val="E3E48D"/>
            </a:solidFill>
            <a:ln w="12700">
              <a:noFill/>
              <a:miter lim="800000"/>
              <a:headEnd/>
              <a:tailEnd/>
            </a:ln>
          </p:spPr>
          <p:txBody>
            <a:bodyPr wrap="square" lIns="36000" tIns="36000" rIns="36000" bIns="36000" anchor="ctr">
              <a:noAutofit/>
            </a:bodyPr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2000" b="1">
                  <a:ea typeface="ＭＳ Ｐゴシック" pitchFamily="50" charset="-128"/>
                </a:rPr>
                <a:t>Log Sources</a:t>
              </a:r>
            </a:p>
          </p:txBody>
        </p:sp>
        <p:sp>
          <p:nvSpPr>
            <p:cNvPr id="78" name="Organigramme : Décision 77">
              <a:extLst>
                <a:ext uri="{FF2B5EF4-FFF2-40B4-BE49-F238E27FC236}">
                  <a16:creationId xmlns:a16="http://schemas.microsoft.com/office/drawing/2014/main" id="{9154BDD8-3900-6EEC-F69C-CFF378093467}"/>
                </a:ext>
              </a:extLst>
            </p:cNvPr>
            <p:cNvSpPr/>
            <p:nvPr/>
          </p:nvSpPr>
          <p:spPr bwMode="gray">
            <a:xfrm>
              <a:off x="10326765" y="2774645"/>
              <a:ext cx="1488868" cy="734345"/>
            </a:xfrm>
            <a:prstGeom prst="flowChartDecision">
              <a:avLst/>
            </a:prstGeom>
            <a:solidFill>
              <a:srgbClr val="86BC25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fr-FR" sz="1400" b="1">
                  <a:solidFill>
                    <a:schemeClr val="bg1"/>
                  </a:solidFill>
                </a:rPr>
                <a:t>Inputs</a:t>
              </a:r>
              <a:endParaRPr lang="fr-FR" sz="1600" b="1">
                <a:solidFill>
                  <a:schemeClr val="bg1"/>
                </a:solidFill>
              </a:endParaRPr>
            </a:p>
          </p:txBody>
        </p:sp>
        <p:sp>
          <p:nvSpPr>
            <p:cNvPr id="79" name="Organigramme : Procédé prédéfini 78">
              <a:extLst>
                <a:ext uri="{FF2B5EF4-FFF2-40B4-BE49-F238E27FC236}">
                  <a16:creationId xmlns:a16="http://schemas.microsoft.com/office/drawing/2014/main" id="{57111E62-26F6-1F81-F45F-BD1B6921BD71}"/>
                </a:ext>
              </a:extLst>
            </p:cNvPr>
            <p:cNvSpPr/>
            <p:nvPr/>
          </p:nvSpPr>
          <p:spPr bwMode="gray">
            <a:xfrm>
              <a:off x="10430223" y="4536618"/>
              <a:ext cx="1226789" cy="822103"/>
            </a:xfrm>
            <a:prstGeom prst="flowChartPredefinedProcess">
              <a:avLst/>
            </a:prstGeom>
            <a:solidFill>
              <a:srgbClr val="43B02A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fr-FR" sz="1400" b="1" err="1">
                  <a:solidFill>
                    <a:schemeClr val="bg1"/>
                  </a:solidFill>
                </a:rPr>
                <a:t>Extractors</a:t>
              </a:r>
              <a:endParaRPr lang="fr-FR" sz="1400" b="1">
                <a:solidFill>
                  <a:schemeClr val="bg1"/>
                </a:solidFill>
              </a:endParaRPr>
            </a:p>
          </p:txBody>
        </p:sp>
        <p:sp>
          <p:nvSpPr>
            <p:cNvPr id="80" name="Organigramme : Procédé prédéfini 79">
              <a:extLst>
                <a:ext uri="{FF2B5EF4-FFF2-40B4-BE49-F238E27FC236}">
                  <a16:creationId xmlns:a16="http://schemas.microsoft.com/office/drawing/2014/main" id="{A9BD9529-81A0-C13E-1F77-79D3688CEBEC}"/>
                </a:ext>
              </a:extLst>
            </p:cNvPr>
            <p:cNvSpPr/>
            <p:nvPr/>
          </p:nvSpPr>
          <p:spPr bwMode="gray">
            <a:xfrm>
              <a:off x="6478029" y="4531548"/>
              <a:ext cx="1226789" cy="822103"/>
            </a:xfrm>
            <a:prstGeom prst="flowChartPredefinedProcess">
              <a:avLst/>
            </a:prstGeom>
            <a:solidFill>
              <a:srgbClr val="43B02A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fr-FR" sz="1400" b="1">
                  <a:solidFill>
                    <a:schemeClr val="bg1"/>
                  </a:solidFill>
                </a:rPr>
                <a:t>Stream Rules</a:t>
              </a:r>
            </a:p>
          </p:txBody>
        </p:sp>
        <p:sp>
          <p:nvSpPr>
            <p:cNvPr id="81" name="Organigramme : Décision 80">
              <a:extLst>
                <a:ext uri="{FF2B5EF4-FFF2-40B4-BE49-F238E27FC236}">
                  <a16:creationId xmlns:a16="http://schemas.microsoft.com/office/drawing/2014/main" id="{A7D49DE4-D431-4B2A-EA9C-2D5816FF47D2}"/>
                </a:ext>
              </a:extLst>
            </p:cNvPr>
            <p:cNvSpPr/>
            <p:nvPr/>
          </p:nvSpPr>
          <p:spPr bwMode="gray">
            <a:xfrm>
              <a:off x="6305107" y="6070272"/>
              <a:ext cx="1569385" cy="727129"/>
            </a:xfrm>
            <a:prstGeom prst="flowChartDecision">
              <a:avLst/>
            </a:prstGeom>
            <a:solidFill>
              <a:srgbClr val="86BC25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fr-FR" sz="1400" b="1" err="1">
                  <a:solidFill>
                    <a:schemeClr val="bg1"/>
                  </a:solidFill>
                </a:rPr>
                <a:t>Streams</a:t>
              </a:r>
              <a:endParaRPr lang="fr-FR" sz="1400" b="1">
                <a:solidFill>
                  <a:schemeClr val="bg1"/>
                </a:solidFill>
              </a:endParaRPr>
            </a:p>
          </p:txBody>
        </p:sp>
        <p:sp>
          <p:nvSpPr>
            <p:cNvPr id="82" name="Rectangle : coins arrondis 81">
              <a:extLst>
                <a:ext uri="{FF2B5EF4-FFF2-40B4-BE49-F238E27FC236}">
                  <a16:creationId xmlns:a16="http://schemas.microsoft.com/office/drawing/2014/main" id="{C1694280-2958-0905-5AFF-461F1610266F}"/>
                </a:ext>
              </a:extLst>
            </p:cNvPr>
            <p:cNvSpPr/>
            <p:nvPr/>
          </p:nvSpPr>
          <p:spPr bwMode="gray">
            <a:xfrm>
              <a:off x="10419129" y="6022784"/>
              <a:ext cx="1276558" cy="822103"/>
            </a:xfrm>
            <a:prstGeom prst="roundRect">
              <a:avLst/>
            </a:prstGeom>
            <a:solidFill>
              <a:srgbClr val="43B02A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fr-FR" sz="1600" b="1">
                  <a:solidFill>
                    <a:schemeClr val="bg1"/>
                  </a:solidFill>
                </a:rPr>
                <a:t>Indices</a:t>
              </a:r>
            </a:p>
          </p:txBody>
        </p:sp>
        <p:cxnSp>
          <p:nvCxnSpPr>
            <p:cNvPr id="83" name="Straight Arrow Connector 2">
              <a:extLst>
                <a:ext uri="{FF2B5EF4-FFF2-40B4-BE49-F238E27FC236}">
                  <a16:creationId xmlns:a16="http://schemas.microsoft.com/office/drawing/2014/main" id="{18F6EEB9-3E93-DBEE-D82E-45469CA202FB}"/>
                </a:ext>
              </a:extLst>
            </p:cNvPr>
            <p:cNvCxnSpPr>
              <a:cxnSpLocks/>
              <a:stCxn id="48" idx="2"/>
              <a:endCxn id="78" idx="0"/>
            </p:cNvCxnSpPr>
            <p:nvPr/>
          </p:nvCxnSpPr>
          <p:spPr>
            <a:xfrm>
              <a:off x="11071199" y="2296262"/>
              <a:ext cx="0" cy="478383"/>
            </a:xfrm>
            <a:prstGeom prst="straightConnector1">
              <a:avLst/>
            </a:prstGeom>
            <a:ln w="6350">
              <a:solidFill>
                <a:srgbClr val="5356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2">
              <a:extLst>
                <a:ext uri="{FF2B5EF4-FFF2-40B4-BE49-F238E27FC236}">
                  <a16:creationId xmlns:a16="http://schemas.microsoft.com/office/drawing/2014/main" id="{AB8FEC58-816D-BC65-24CD-311E0DEC5077}"/>
                </a:ext>
              </a:extLst>
            </p:cNvPr>
            <p:cNvCxnSpPr>
              <a:cxnSpLocks/>
              <a:stCxn id="78" idx="2"/>
              <a:endCxn id="79" idx="0"/>
            </p:cNvCxnSpPr>
            <p:nvPr/>
          </p:nvCxnSpPr>
          <p:spPr>
            <a:xfrm flipH="1">
              <a:off x="11043618" y="3508990"/>
              <a:ext cx="27581" cy="1027628"/>
            </a:xfrm>
            <a:prstGeom prst="straightConnector1">
              <a:avLst/>
            </a:prstGeom>
            <a:ln w="6350">
              <a:solidFill>
                <a:srgbClr val="5356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2">
              <a:extLst>
                <a:ext uri="{FF2B5EF4-FFF2-40B4-BE49-F238E27FC236}">
                  <a16:creationId xmlns:a16="http://schemas.microsoft.com/office/drawing/2014/main" id="{3F41853E-5729-408C-4BF5-29AEA2788A7E}"/>
                </a:ext>
              </a:extLst>
            </p:cNvPr>
            <p:cNvCxnSpPr>
              <a:cxnSpLocks/>
              <a:stCxn id="79" idx="1"/>
              <a:endCxn id="80" idx="3"/>
            </p:cNvCxnSpPr>
            <p:nvPr/>
          </p:nvCxnSpPr>
          <p:spPr>
            <a:xfrm flipH="1" flipV="1">
              <a:off x="7704818" y="4942600"/>
              <a:ext cx="2725405" cy="5070"/>
            </a:xfrm>
            <a:prstGeom prst="straightConnector1">
              <a:avLst/>
            </a:prstGeom>
            <a:ln w="6350">
              <a:solidFill>
                <a:srgbClr val="5356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2">
              <a:extLst>
                <a:ext uri="{FF2B5EF4-FFF2-40B4-BE49-F238E27FC236}">
                  <a16:creationId xmlns:a16="http://schemas.microsoft.com/office/drawing/2014/main" id="{88CEF4B9-5D7A-B645-8143-35168F10D6CC}"/>
                </a:ext>
              </a:extLst>
            </p:cNvPr>
            <p:cNvCxnSpPr>
              <a:cxnSpLocks/>
              <a:stCxn id="80" idx="2"/>
              <a:endCxn id="81" idx="0"/>
            </p:cNvCxnSpPr>
            <p:nvPr/>
          </p:nvCxnSpPr>
          <p:spPr>
            <a:xfrm flipH="1">
              <a:off x="7089800" y="5353651"/>
              <a:ext cx="1624" cy="716621"/>
            </a:xfrm>
            <a:prstGeom prst="straightConnector1">
              <a:avLst/>
            </a:prstGeom>
            <a:ln w="6350">
              <a:solidFill>
                <a:srgbClr val="5356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2">
              <a:extLst>
                <a:ext uri="{FF2B5EF4-FFF2-40B4-BE49-F238E27FC236}">
                  <a16:creationId xmlns:a16="http://schemas.microsoft.com/office/drawing/2014/main" id="{6D9DF4A5-640D-3DD5-9F66-99BB34F2B9A6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 flipV="1">
              <a:off x="7874492" y="6433836"/>
              <a:ext cx="2544637" cy="1"/>
            </a:xfrm>
            <a:prstGeom prst="straightConnector1">
              <a:avLst/>
            </a:prstGeom>
            <a:ln w="6350">
              <a:solidFill>
                <a:srgbClr val="5356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30">
              <a:extLst>
                <a:ext uri="{FF2B5EF4-FFF2-40B4-BE49-F238E27FC236}">
                  <a16:creationId xmlns:a16="http://schemas.microsoft.com/office/drawing/2014/main" id="{55C7F320-6DAB-58AB-32B1-B0CFBC893554}"/>
                </a:ext>
              </a:extLst>
            </p:cNvPr>
            <p:cNvSpPr txBox="1"/>
            <p:nvPr/>
          </p:nvSpPr>
          <p:spPr bwMode="gray">
            <a:xfrm>
              <a:off x="11771102" y="4435390"/>
              <a:ext cx="148886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Used to extract strings from messages field. Long text can be broken down and used in queries</a:t>
              </a:r>
            </a:p>
          </p:txBody>
        </p:sp>
        <p:sp>
          <p:nvSpPr>
            <p:cNvPr id="124" name="TextBox 30">
              <a:extLst>
                <a:ext uri="{FF2B5EF4-FFF2-40B4-BE49-F238E27FC236}">
                  <a16:creationId xmlns:a16="http://schemas.microsoft.com/office/drawing/2014/main" id="{A6846B55-A212-008F-FAB9-00D22E3A37CB}"/>
                </a:ext>
              </a:extLst>
            </p:cNvPr>
            <p:cNvSpPr txBox="1"/>
            <p:nvPr/>
          </p:nvSpPr>
          <p:spPr bwMode="gray">
            <a:xfrm>
              <a:off x="8285774" y="4318208"/>
              <a:ext cx="176270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Route incoming messages into streams by applying rules against them</a:t>
              </a:r>
            </a:p>
          </p:txBody>
        </p:sp>
        <p:sp>
          <p:nvSpPr>
            <p:cNvPr id="129" name="TextBox 30">
              <a:extLst>
                <a:ext uri="{FF2B5EF4-FFF2-40B4-BE49-F238E27FC236}">
                  <a16:creationId xmlns:a16="http://schemas.microsoft.com/office/drawing/2014/main" id="{43662162-019B-236A-43C3-1EF530EA64EB}"/>
                </a:ext>
              </a:extLst>
            </p:cNvPr>
            <p:cNvSpPr txBox="1"/>
            <p:nvPr/>
          </p:nvSpPr>
          <p:spPr bwMode="gray">
            <a:xfrm>
              <a:off x="11819586" y="6156836"/>
              <a:ext cx="148886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Applies retention, replication and rotation rules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F76C4A7-5582-5ACD-F0B5-7565F0D0CECC}"/>
              </a:ext>
            </a:extLst>
          </p:cNvPr>
          <p:cNvGrpSpPr/>
          <p:nvPr/>
        </p:nvGrpSpPr>
        <p:grpSpPr>
          <a:xfrm>
            <a:off x="763877" y="140517"/>
            <a:ext cx="11783417" cy="972021"/>
            <a:chOff x="763877" y="140517"/>
            <a:chExt cx="11783417" cy="972021"/>
          </a:xfrm>
        </p:grpSpPr>
        <p:sp>
          <p:nvSpPr>
            <p:cNvPr id="13" name="Chevron 7">
              <a:extLst>
                <a:ext uri="{FF2B5EF4-FFF2-40B4-BE49-F238E27FC236}">
                  <a16:creationId xmlns:a16="http://schemas.microsoft.com/office/drawing/2014/main" id="{84717C20-BC1B-7DCB-3815-01546A972FB8}"/>
                </a:ext>
              </a:extLst>
            </p:cNvPr>
            <p:cNvSpPr/>
            <p:nvPr/>
          </p:nvSpPr>
          <p:spPr>
            <a:xfrm>
              <a:off x="9495549" y="140517"/>
              <a:ext cx="3051745" cy="459222"/>
            </a:xfrm>
            <a:prstGeom prst="chevron">
              <a:avLst/>
            </a:prstGeom>
            <a:solidFill>
              <a:srgbClr val="D0D0C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88900" rIns="88900" bIns="88900" rtlCol="0" anchor="ctr"/>
            <a:lstStyle/>
            <a:p>
              <a:r>
                <a:rPr lang="en-US" sz="1200" err="1">
                  <a:solidFill>
                    <a:schemeClr val="bg1"/>
                  </a:solidFill>
                </a:rPr>
                <a:t>Réalisation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521AF797-25D4-2AC5-3AF7-A1B6E5344FB0}"/>
                </a:ext>
              </a:extLst>
            </p:cNvPr>
            <p:cNvGrpSpPr/>
            <p:nvPr/>
          </p:nvGrpSpPr>
          <p:grpSpPr>
            <a:xfrm>
              <a:off x="763877" y="140517"/>
              <a:ext cx="11109966" cy="972021"/>
              <a:chOff x="763877" y="140517"/>
              <a:chExt cx="11109966" cy="972021"/>
            </a:xfrm>
          </p:grpSpPr>
          <p:sp>
            <p:nvSpPr>
              <p:cNvPr id="15" name="Chevron 5">
                <a:extLst>
                  <a:ext uri="{FF2B5EF4-FFF2-40B4-BE49-F238E27FC236}">
                    <a16:creationId xmlns:a16="http://schemas.microsoft.com/office/drawing/2014/main" id="{4EEA144E-667E-7970-898C-251C36F65C6A}"/>
                  </a:ext>
                </a:extLst>
              </p:cNvPr>
              <p:cNvSpPr/>
              <p:nvPr/>
            </p:nvSpPr>
            <p:spPr>
              <a:xfrm>
                <a:off x="3681880" y="140517"/>
                <a:ext cx="3051745" cy="459222"/>
              </a:xfrm>
              <a:prstGeom prst="chevron">
                <a:avLst/>
              </a:prstGeom>
              <a:solidFill>
                <a:srgbClr val="92D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600" b="1">
                    <a:solidFill>
                      <a:schemeClr val="tx1"/>
                    </a:solidFill>
                  </a:rPr>
                  <a:t>Etude de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l’existant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6">
                <a:extLst>
                  <a:ext uri="{FF2B5EF4-FFF2-40B4-BE49-F238E27FC236}">
                    <a16:creationId xmlns:a16="http://schemas.microsoft.com/office/drawing/2014/main" id="{9C58D4A4-8BD3-356E-E72C-145F1736D5AB}"/>
                  </a:ext>
                </a:extLst>
              </p:cNvPr>
              <p:cNvSpPr/>
              <p:nvPr/>
            </p:nvSpPr>
            <p:spPr>
              <a:xfrm>
                <a:off x="6577546" y="140517"/>
                <a:ext cx="3051745" cy="459222"/>
              </a:xfrm>
              <a:prstGeom prst="chevron">
                <a:avLst/>
              </a:prstGeom>
              <a:solidFill>
                <a:srgbClr val="D0D0C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Conception</a:t>
                </a:r>
              </a:p>
            </p:txBody>
          </p:sp>
          <p:sp>
            <p:nvSpPr>
              <p:cNvPr id="17" name="Pentagon 4">
                <a:extLst>
                  <a:ext uri="{FF2B5EF4-FFF2-40B4-BE49-F238E27FC236}">
                    <a16:creationId xmlns:a16="http://schemas.microsoft.com/office/drawing/2014/main" id="{364D44A3-6AB9-B92E-EF35-F5B56385BBD1}"/>
                  </a:ext>
                </a:extLst>
              </p:cNvPr>
              <p:cNvSpPr/>
              <p:nvPr/>
            </p:nvSpPr>
            <p:spPr>
              <a:xfrm>
                <a:off x="763877" y="140517"/>
                <a:ext cx="3051745" cy="459222"/>
              </a:xfrm>
              <a:prstGeom prst="homePlate">
                <a:avLst/>
              </a:prstGeom>
              <a:solidFill>
                <a:srgbClr val="D0D0CE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88900" rIns="88900" bIns="88900" rtlCol="0" anchor="ctr"/>
              <a:lstStyle/>
              <a:p>
                <a:r>
                  <a:rPr lang="en-US" sz="1200" err="1">
                    <a:solidFill>
                      <a:schemeClr val="bg1"/>
                    </a:solidFill>
                  </a:rPr>
                  <a:t>Contexte</a:t>
                </a:r>
                <a:r>
                  <a:rPr lang="en-US" sz="1200">
                    <a:solidFill>
                      <a:schemeClr val="bg1"/>
                    </a:solidFill>
                  </a:rPr>
                  <a:t> du </a:t>
                </a:r>
                <a:r>
                  <a:rPr lang="en-US" sz="1200" err="1">
                    <a:solidFill>
                      <a:schemeClr val="bg1"/>
                    </a:solidFill>
                  </a:rPr>
                  <a:t>projet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AutoShape 3">
                <a:extLst>
                  <a:ext uri="{FF2B5EF4-FFF2-40B4-BE49-F238E27FC236}">
                    <a16:creationId xmlns:a16="http://schemas.microsoft.com/office/drawing/2014/main" id="{CD399A14-E471-69C4-DC0F-2D0E4224BB4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267998" y="757300"/>
                <a:ext cx="2605845" cy="355238"/>
              </a:xfrm>
              <a:prstGeom prst="chevron">
                <a:avLst>
                  <a:gd name="adj" fmla="val 34952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Limitations et </a:t>
                </a:r>
                <a:r>
                  <a:rPr lang="en-US" sz="1200" err="1">
                    <a:solidFill>
                      <a:schemeClr val="bg1"/>
                    </a:solidFill>
                  </a:rPr>
                  <a:t>problèmes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AutoShape 4">
                <a:extLst>
                  <a:ext uri="{FF2B5EF4-FFF2-40B4-BE49-F238E27FC236}">
                    <a16:creationId xmlns:a16="http://schemas.microsoft.com/office/drawing/2014/main" id="{91299D52-4096-EFA1-8E2C-93F2CB1ED4F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3514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97999B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Gestion des logs</a:t>
                </a:r>
              </a:p>
            </p:txBody>
          </p:sp>
          <p:sp>
            <p:nvSpPr>
              <p:cNvPr id="20" name="AutoShape 5">
                <a:extLst>
                  <a:ext uri="{FF2B5EF4-FFF2-40B4-BE49-F238E27FC236}">
                    <a16:creationId xmlns:a16="http://schemas.microsoft.com/office/drawing/2014/main" id="{F7736D21-E761-729E-ECF1-907F8ABA7C6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715756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Architecture </a:t>
                </a:r>
                <a:r>
                  <a:rPr lang="en-US" sz="1200" err="1">
                    <a:solidFill>
                      <a:schemeClr val="bg1"/>
                    </a:solidFill>
                  </a:rPr>
                  <a:t>existantes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AutoShape 6">
                <a:extLst>
                  <a:ext uri="{FF2B5EF4-FFF2-40B4-BE49-F238E27FC236}">
                    <a16:creationId xmlns:a16="http://schemas.microsoft.com/office/drawing/2014/main" id="{E8334B88-5370-1BE2-CD53-5E8113C029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93406" y="757300"/>
                <a:ext cx="2605845" cy="355238"/>
              </a:xfrm>
              <a:prstGeom prst="chevron">
                <a:avLst>
                  <a:gd name="adj" fmla="val 34975"/>
                </a:avLst>
              </a:prstGeom>
              <a:solidFill>
                <a:srgbClr val="D0D0CE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>
                    <a:solidFill>
                      <a:schemeClr val="bg1"/>
                    </a:solidFill>
                  </a:rPr>
                  <a:t>Graylog et </a:t>
                </a:r>
                <a:r>
                  <a:rPr lang="en-US" sz="1200" err="1">
                    <a:solidFill>
                      <a:schemeClr val="bg1"/>
                    </a:solidFill>
                  </a:rPr>
                  <a:t>Fonctionnaltés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2" name="Organigramme : Carte perforée 21">
            <a:extLst>
              <a:ext uri="{FF2B5EF4-FFF2-40B4-BE49-F238E27FC236}">
                <a16:creationId xmlns:a16="http://schemas.microsoft.com/office/drawing/2014/main" id="{EECBD80E-70E8-5343-7B66-FFEBEF8A385D}"/>
              </a:ext>
            </a:extLst>
          </p:cNvPr>
          <p:cNvSpPr/>
          <p:nvPr/>
        </p:nvSpPr>
        <p:spPr bwMode="gray">
          <a:xfrm>
            <a:off x="7278791" y="1293860"/>
            <a:ext cx="2998377" cy="2164647"/>
          </a:xfrm>
          <a:prstGeom prst="flowChartPunchedCard">
            <a:avLst/>
          </a:prstGeom>
          <a:solidFill>
            <a:srgbClr val="9DD4CF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b="1">
                <a:solidFill>
                  <a:schemeClr val="tx1"/>
                </a:solidFill>
              </a:rPr>
              <a:t>&lt;</a:t>
            </a:r>
            <a:r>
              <a:rPr lang="en-US" sz="1600" b="1">
                <a:solidFill>
                  <a:srgbClr val="00A3E0"/>
                </a:solidFill>
              </a:rPr>
              <a:t>34</a:t>
            </a:r>
            <a:r>
              <a:rPr lang="en-US" sz="1600" b="1">
                <a:solidFill>
                  <a:schemeClr val="tx1"/>
                </a:solidFill>
              </a:rPr>
              <a:t>&gt;</a:t>
            </a:r>
            <a:r>
              <a:rPr lang="en-US" sz="1600" b="1">
                <a:solidFill>
                  <a:srgbClr val="00A3E0"/>
                </a:solidFill>
              </a:rPr>
              <a:t>1 2024-05-22T15:05:56Z </a:t>
            </a:r>
            <a:r>
              <a:rPr lang="en-US" sz="1600" b="1">
                <a:solidFill>
                  <a:srgbClr val="86BC25"/>
                </a:solidFill>
              </a:rPr>
              <a:t>my-hostname my-app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DA291C"/>
                </a:solidFill>
              </a:rPr>
              <a:t>1234 ID47 </a:t>
            </a:r>
            <a:r>
              <a:rPr lang="en-US" sz="1600" b="1">
                <a:solidFill>
                  <a:srgbClr val="ED8B00"/>
                </a:solidFill>
              </a:rPr>
              <a:t>[exampleSDID@32473]</a:t>
            </a:r>
            <a:r>
              <a:rPr lang="en-US" sz="1600"/>
              <a:t> </a:t>
            </a:r>
            <a:r>
              <a:rPr lang="en-US" sz="1600" b="1"/>
              <a:t>User login successful: </a:t>
            </a:r>
            <a:r>
              <a:rPr lang="en-US" sz="1600" b="1" err="1"/>
              <a:t>user_id</a:t>
            </a:r>
            <a:r>
              <a:rPr lang="en-US" sz="1600" b="1"/>
              <a:t>=12345, </a:t>
            </a:r>
            <a:r>
              <a:rPr lang="en-US" sz="1600" b="1" err="1"/>
              <a:t>ip_address</a:t>
            </a:r>
            <a:r>
              <a:rPr lang="en-US" sz="1600" b="1"/>
              <a:t>=192.168.1.1</a:t>
            </a:r>
            <a:endParaRPr lang="fr-FR" sz="1600" b="1">
              <a:solidFill>
                <a:schemeClr val="bg1"/>
              </a:solidFill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260E23C-FE21-660B-AB3C-BD2E7C028013}"/>
              </a:ext>
            </a:extLst>
          </p:cNvPr>
          <p:cNvCxnSpPr>
            <a:cxnSpLocks/>
            <a:stCxn id="22" idx="3"/>
            <a:endCxn id="78" idx="0"/>
          </p:cNvCxnSpPr>
          <p:nvPr/>
        </p:nvCxnSpPr>
        <p:spPr>
          <a:xfrm>
            <a:off x="10277168" y="2376184"/>
            <a:ext cx="746906" cy="811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rganigramme : Carte perforée 24">
            <a:extLst>
              <a:ext uri="{FF2B5EF4-FFF2-40B4-BE49-F238E27FC236}">
                <a16:creationId xmlns:a16="http://schemas.microsoft.com/office/drawing/2014/main" id="{061E9521-F06B-C00D-F44C-C8C846321B18}"/>
              </a:ext>
            </a:extLst>
          </p:cNvPr>
          <p:cNvSpPr/>
          <p:nvPr/>
        </p:nvSpPr>
        <p:spPr bwMode="gray">
          <a:xfrm>
            <a:off x="7270631" y="1360531"/>
            <a:ext cx="2998377" cy="2164647"/>
          </a:xfrm>
          <a:prstGeom prst="flowChartPunchedCard">
            <a:avLst/>
          </a:prstGeom>
          <a:solidFill>
            <a:srgbClr val="9DD4CF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000" b="1">
                <a:solidFill>
                  <a:schemeClr val="tx1"/>
                </a:solidFill>
              </a:rPr>
              <a:t>{</a:t>
            </a:r>
            <a:r>
              <a:rPr lang="fr-FR" sz="1000" b="1"/>
              <a:t>"</a:t>
            </a:r>
            <a:r>
              <a:rPr lang="fr-FR" sz="1000" b="1" err="1">
                <a:solidFill>
                  <a:srgbClr val="26890D"/>
                </a:solidFill>
              </a:rPr>
              <a:t>priority</a:t>
            </a:r>
            <a:r>
              <a:rPr lang="fr-FR" sz="1000" b="1"/>
              <a:t>": "</a:t>
            </a:r>
            <a:r>
              <a:rPr lang="fr-FR" sz="1000" b="1">
                <a:solidFill>
                  <a:srgbClr val="C00000"/>
                </a:solidFill>
              </a:rPr>
              <a:t>34</a:t>
            </a:r>
            <a:r>
              <a:rPr lang="fr-FR" sz="1000" b="1"/>
              <a:t>", « </a:t>
            </a:r>
            <a:r>
              <a:rPr lang="fr-FR" sz="1000" b="1" err="1">
                <a:solidFill>
                  <a:srgbClr val="26890D"/>
                </a:solidFill>
              </a:rPr>
              <a:t>level</a:t>
            </a:r>
            <a:r>
              <a:rPr lang="fr-FR" sz="1000" b="1"/>
              <a:t>": "</a:t>
            </a:r>
            <a:r>
              <a:rPr lang="fr-FR" sz="1000" b="1">
                <a:solidFill>
                  <a:srgbClr val="C00000"/>
                </a:solidFill>
              </a:rPr>
              <a:t>1</a:t>
            </a:r>
            <a:r>
              <a:rPr lang="fr-FR" sz="1000" b="1"/>
              <a:t>",</a:t>
            </a:r>
            <a:endParaRPr lang="en-US" sz="1000" b="1">
              <a:solidFill>
                <a:schemeClr val="tx1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000" b="1">
                <a:solidFill>
                  <a:schemeClr val="tx1"/>
                </a:solidFill>
              </a:rPr>
              <a:t> "</a:t>
            </a:r>
            <a:r>
              <a:rPr lang="en-US" sz="1000" b="1">
                <a:solidFill>
                  <a:srgbClr val="26890D"/>
                </a:solidFill>
              </a:rPr>
              <a:t>timestamp</a:t>
            </a:r>
            <a:r>
              <a:rPr lang="en-US" sz="1000" b="1">
                <a:solidFill>
                  <a:schemeClr val="tx1"/>
                </a:solidFill>
              </a:rPr>
              <a:t>": "</a:t>
            </a:r>
            <a:r>
              <a:rPr lang="en-US" sz="1000" b="1">
                <a:solidFill>
                  <a:srgbClr val="C00000"/>
                </a:solidFill>
              </a:rPr>
              <a:t>2024-05-22T15:05:56Z</a:t>
            </a:r>
            <a:r>
              <a:rPr lang="en-US" sz="1000" b="1">
                <a:solidFill>
                  <a:schemeClr val="tx1"/>
                </a:solidFill>
              </a:rPr>
              <a:t>",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000" b="1">
                <a:solidFill>
                  <a:schemeClr val="tx1"/>
                </a:solidFill>
              </a:rPr>
              <a:t>  "</a:t>
            </a:r>
            <a:r>
              <a:rPr lang="en-US" sz="1000" b="1">
                <a:solidFill>
                  <a:srgbClr val="26890D"/>
                </a:solidFill>
              </a:rPr>
              <a:t>hostname</a:t>
            </a:r>
            <a:r>
              <a:rPr lang="en-US" sz="1000" b="1">
                <a:solidFill>
                  <a:schemeClr val="tx1"/>
                </a:solidFill>
              </a:rPr>
              <a:t>": "</a:t>
            </a:r>
            <a:r>
              <a:rPr lang="en-US" sz="1000" b="1">
                <a:solidFill>
                  <a:srgbClr val="C00000"/>
                </a:solidFill>
              </a:rPr>
              <a:t>my-hostname</a:t>
            </a:r>
            <a:r>
              <a:rPr lang="en-US" sz="1000" b="1">
                <a:solidFill>
                  <a:schemeClr val="tx1"/>
                </a:solidFill>
              </a:rPr>
              <a:t>",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000" b="1">
                <a:solidFill>
                  <a:schemeClr val="tx1"/>
                </a:solidFill>
              </a:rPr>
              <a:t>  "</a:t>
            </a:r>
            <a:r>
              <a:rPr lang="en-US" sz="1000" b="1" err="1">
                <a:solidFill>
                  <a:srgbClr val="26890D"/>
                </a:solidFill>
              </a:rPr>
              <a:t>app_name</a:t>
            </a:r>
            <a:r>
              <a:rPr lang="en-US" sz="1000" b="1">
                <a:solidFill>
                  <a:schemeClr val="tx1"/>
                </a:solidFill>
              </a:rPr>
              <a:t>": "</a:t>
            </a:r>
            <a:r>
              <a:rPr lang="en-US" sz="1000" b="1">
                <a:solidFill>
                  <a:srgbClr val="C00000"/>
                </a:solidFill>
              </a:rPr>
              <a:t>my-app</a:t>
            </a:r>
            <a:r>
              <a:rPr lang="en-US" sz="1000" b="1">
                <a:solidFill>
                  <a:schemeClr val="tx1"/>
                </a:solidFill>
              </a:rPr>
              <a:t>",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000" b="1">
                <a:solidFill>
                  <a:schemeClr val="tx1"/>
                </a:solidFill>
              </a:rPr>
              <a:t>  "</a:t>
            </a:r>
            <a:r>
              <a:rPr lang="en-US" sz="1000" b="1" err="1">
                <a:solidFill>
                  <a:srgbClr val="26890D"/>
                </a:solidFill>
              </a:rPr>
              <a:t>proc_id</a:t>
            </a:r>
            <a:r>
              <a:rPr lang="en-US" sz="1000" b="1">
                <a:solidFill>
                  <a:schemeClr val="tx1"/>
                </a:solidFill>
              </a:rPr>
              <a:t>": "</a:t>
            </a:r>
            <a:r>
              <a:rPr lang="en-US" sz="1000" b="1">
                <a:solidFill>
                  <a:srgbClr val="C00000"/>
                </a:solidFill>
              </a:rPr>
              <a:t>1234</a:t>
            </a:r>
            <a:r>
              <a:rPr lang="en-US" sz="1000" b="1">
                <a:solidFill>
                  <a:schemeClr val="tx1"/>
                </a:solidFill>
              </a:rPr>
              <a:t>",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000" b="1">
                <a:solidFill>
                  <a:schemeClr val="tx1"/>
                </a:solidFill>
              </a:rPr>
              <a:t>  "</a:t>
            </a:r>
            <a:r>
              <a:rPr lang="en-US" sz="1000" b="1" err="1">
                <a:solidFill>
                  <a:srgbClr val="26890D"/>
                </a:solidFill>
              </a:rPr>
              <a:t>msg_id</a:t>
            </a:r>
            <a:r>
              <a:rPr lang="en-US" sz="1000" b="1">
                <a:solidFill>
                  <a:schemeClr val="tx1"/>
                </a:solidFill>
              </a:rPr>
              <a:t>": "</a:t>
            </a:r>
            <a:r>
              <a:rPr lang="en-US" sz="1000" b="1">
                <a:solidFill>
                  <a:srgbClr val="C00000"/>
                </a:solidFill>
              </a:rPr>
              <a:t>ID47</a:t>
            </a:r>
            <a:r>
              <a:rPr lang="en-US" sz="1000" b="1">
                <a:solidFill>
                  <a:schemeClr val="tx1"/>
                </a:solidFill>
              </a:rPr>
              <a:t>",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000" b="1">
                <a:solidFill>
                  <a:schemeClr val="tx1"/>
                </a:solidFill>
              </a:rPr>
              <a:t>  "</a:t>
            </a:r>
            <a:r>
              <a:rPr lang="en-US" sz="1000" b="1" err="1">
                <a:solidFill>
                  <a:srgbClr val="26890D"/>
                </a:solidFill>
              </a:rPr>
              <a:t>structured_data</a:t>
            </a:r>
            <a:r>
              <a:rPr lang="en-US" sz="1000" b="1">
                <a:solidFill>
                  <a:schemeClr val="tx1"/>
                </a:solidFill>
              </a:rPr>
              <a:t>":  "</a:t>
            </a:r>
            <a:r>
              <a:rPr lang="en-US" sz="1000" b="1">
                <a:solidFill>
                  <a:srgbClr val="C00000"/>
                </a:solidFill>
              </a:rPr>
              <a:t>exampleSDID@32473</a:t>
            </a:r>
            <a:r>
              <a:rPr lang="en-US" sz="1000" b="1">
                <a:solidFill>
                  <a:schemeClr val="tx1"/>
                </a:solidFill>
              </a:rPr>
              <a:t>“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000" b="1">
                <a:solidFill>
                  <a:schemeClr val="tx1"/>
                </a:solidFill>
              </a:rPr>
              <a:t>  "</a:t>
            </a:r>
            <a:r>
              <a:rPr lang="en-US" sz="1000" b="1">
                <a:solidFill>
                  <a:srgbClr val="26890D"/>
                </a:solidFill>
              </a:rPr>
              <a:t>message</a:t>
            </a:r>
            <a:r>
              <a:rPr lang="en-US" sz="1000" b="1">
                <a:solidFill>
                  <a:schemeClr val="tx1"/>
                </a:solidFill>
              </a:rPr>
              <a:t>": "</a:t>
            </a:r>
            <a:r>
              <a:rPr lang="en-US" sz="1000">
                <a:solidFill>
                  <a:srgbClr val="C00000"/>
                </a:solidFill>
              </a:rPr>
              <a:t>User login successful: </a:t>
            </a:r>
            <a:r>
              <a:rPr lang="en-US" sz="1000" err="1">
                <a:solidFill>
                  <a:srgbClr val="C00000"/>
                </a:solidFill>
              </a:rPr>
              <a:t>user_id</a:t>
            </a:r>
            <a:r>
              <a:rPr lang="en-US" sz="1000">
                <a:solidFill>
                  <a:srgbClr val="C00000"/>
                </a:solidFill>
              </a:rPr>
              <a:t>=12345, </a:t>
            </a:r>
            <a:r>
              <a:rPr lang="en-US" sz="1000" err="1">
                <a:solidFill>
                  <a:srgbClr val="C00000"/>
                </a:solidFill>
              </a:rPr>
              <a:t>ip_address</a:t>
            </a:r>
            <a:r>
              <a:rPr lang="en-US" sz="1000">
                <a:solidFill>
                  <a:srgbClr val="C00000"/>
                </a:solidFill>
              </a:rPr>
              <a:t>=192.168.1.1</a:t>
            </a:r>
            <a:r>
              <a:rPr lang="en-US" sz="1000" b="1">
                <a:solidFill>
                  <a:schemeClr val="tx1"/>
                </a:solidFill>
              </a:rPr>
              <a:t>"}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fr-FR" sz="1000" b="1">
              <a:solidFill>
                <a:schemeClr val="bg1"/>
              </a:solidFill>
            </a:endParaRPr>
          </a:p>
        </p:txBody>
      </p: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FDC0A3EC-754A-B3B6-1283-047E9DE191BC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0269008" y="2442855"/>
            <a:ext cx="814266" cy="2625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Image 6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CA073538-454B-1BF0-1E3C-9EF802DB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" y="3929352"/>
            <a:ext cx="5985465" cy="2873023"/>
          </a:xfrm>
          <a:prstGeom prst="rect">
            <a:avLst/>
          </a:prstGeom>
        </p:spPr>
      </p:pic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E156CDAC-44AD-94B8-C83B-7F186309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" y="1372137"/>
            <a:ext cx="3319977" cy="2402470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E0FB58D-17F6-3D79-6FFA-2DB0A43F4C2C}"/>
              </a:ext>
            </a:extLst>
          </p:cNvPr>
          <p:cNvCxnSpPr>
            <a:cxnSpLocks/>
          </p:cNvCxnSpPr>
          <p:nvPr/>
        </p:nvCxnSpPr>
        <p:spPr>
          <a:xfrm>
            <a:off x="6074676" y="5355723"/>
            <a:ext cx="383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639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5" grpId="0" animBg="1"/>
      <p:bldP spid="2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resentation1">
  <a:themeElements>
    <a:clrScheme name="Custom 1">
      <a:dk1>
        <a:sysClr val="windowText" lastClr="000000"/>
      </a:dk1>
      <a:lt1>
        <a:sysClr val="window" lastClr="FFFFFF"/>
      </a:lt1>
      <a:dk2>
        <a:srgbClr val="D0D0CE"/>
      </a:dk2>
      <a:lt2>
        <a:srgbClr val="53565A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Presentation1" id="{942FE06B-43FC-4894-BE1A-A93964539329}" vid="{E0519BA0-B78A-415C-948D-D883F52303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1766</Words>
  <Application>Microsoft Office PowerPoint</Application>
  <PresentationFormat>Custom</PresentationFormat>
  <Paragraphs>408</Paragraphs>
  <Slides>24</Slides>
  <Notes>10</Notes>
  <HiddenSlides>0</HiddenSlides>
  <MMClips>2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Aptos Narrow</vt:lpstr>
      <vt:lpstr>Arial</vt:lpstr>
      <vt:lpstr>Calibri</vt:lpstr>
      <vt:lpstr>Calibri Light</vt:lpstr>
      <vt:lpstr>Century</vt:lpstr>
      <vt:lpstr>Lato Light</vt:lpstr>
      <vt:lpstr>Open Sans Light</vt:lpstr>
      <vt:lpstr>Poppins</vt:lpstr>
      <vt:lpstr>Söhne</vt:lpstr>
      <vt:lpstr>Verdana</vt:lpstr>
      <vt:lpstr>Wingdings 2</vt:lpstr>
      <vt:lpstr>Presentation1</vt:lpstr>
      <vt:lpstr>think-cell Slide</vt:lpstr>
      <vt:lpstr>PowerPoint Presentation</vt:lpstr>
      <vt:lpstr>Plan du travail </vt:lpstr>
      <vt:lpstr>PowerPoint Presentation</vt:lpstr>
      <vt:lpstr>Cloud &amp;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Propositions</vt:lpstr>
      <vt:lpstr>Merci pour votre attention </vt:lpstr>
    </vt:vector>
  </TitlesOfParts>
  <Company>Deloitte.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Atartour, Hatim</dc:creator>
  <cp:lastModifiedBy>Mahjoubi, Abdessamad</cp:lastModifiedBy>
  <cp:revision>2</cp:revision>
  <dcterms:created xsi:type="dcterms:W3CDTF">2024-04-17T09:05:16Z</dcterms:created>
  <dcterms:modified xsi:type="dcterms:W3CDTF">2024-05-29T21:14:58Z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2024-04-17T09:05:26Z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7a01548b-d49a-4740-8d44-5a552e697d00</vt:lpwstr>
  </property>
  <property fmtid="{D5CDD505-2E9C-101B-9397-08002B2CF9AE}" pid="8" name="MSIP_Label_ea60d57e-af5b-4752-ac57-3e4f28ca11dc_ContentBits">
    <vt:lpwstr>0</vt:lpwstr>
  </property>
</Properties>
</file>